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s/slide24.xml" ContentType="application/vnd.openxmlformats-officedocument.presentationml.slide+xml"/>
  <Override PartName="/ppt/slides/slide8.xml" ContentType="application/vnd.openxmlformats-officedocument.presentationml.slide+xml"/>
  <Override PartName="/ppt/slides/slide25.xml" ContentType="application/vnd.openxmlformats-officedocument.presentationml.slide+xml"/>
  <Override PartName="/ppt/slides/slide9.xml" ContentType="application/vnd.openxmlformats-officedocument.presentationml.slide+xml"/>
  <Override PartName="/ppt/slides/slide26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_rels/slide35.xml.rels" ContentType="application/vnd.openxmlformats-package.relationships+xml"/>
  <Override PartName="/ppt/slides/_rels/slide1.xml.rels" ContentType="application/vnd.openxmlformats-package.relationships+xml"/>
  <Override PartName="/ppt/slides/_rels/slide22.xml.rels" ContentType="application/vnd.openxmlformats-package.relationships+xml"/>
  <Override PartName="/ppt/slides/_rels/slide36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37.xml.rels" ContentType="application/vnd.openxmlformats-package.relationships+xml"/>
  <Override PartName="/ppt/slides/_rels/slide3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38.xml.rels" ContentType="application/vnd.openxmlformats-package.relationships+xml"/>
  <Override PartName="/ppt/slides/_rels/slide5.xml.rels" ContentType="application/vnd.openxmlformats-package.relationships+xml"/>
  <Override PartName="/ppt/slides/_rels/slide39.xml.rels" ContentType="application/vnd.openxmlformats-package.relationships+xml"/>
  <Override PartName="/ppt/slides/_rels/slide23.xml.rels" ContentType="application/vnd.openxmlformats-package.relationships+xml"/>
  <Override PartName="/ppt/slides/_rels/slide6.xml.rels" ContentType="application/vnd.openxmlformats-package.relationships+xml"/>
  <Override PartName="/ppt/slides/_rels/slide24.xml.rels" ContentType="application/vnd.openxmlformats-package.relationships+xml"/>
  <Override PartName="/ppt/slides/_rels/slide7.xml.rels" ContentType="application/vnd.openxmlformats-package.relationships+xml"/>
  <Override PartName="/ppt/slides/_rels/slide25.xml.rels" ContentType="application/vnd.openxmlformats-package.relationships+xml"/>
  <Override PartName="/ppt/slides/_rels/slide8.xml.rels" ContentType="application/vnd.openxmlformats-package.relationships+xml"/>
  <Override PartName="/ppt/slides/_rels/slide26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slides/_rels/slide29.xml.rels" ContentType="application/vnd.openxmlformats-package.relationships+xml"/>
  <Override PartName="/ppt/slides/_rels/slide30.xml.rels" ContentType="application/vnd.openxmlformats-package.relationships+xml"/>
  <Override PartName="/ppt/slides/_rels/slide31.xml.rels" ContentType="application/vnd.openxmlformats-package.relationships+xml"/>
  <Override PartName="/ppt/slides/_rels/slide32.xml.rels" ContentType="application/vnd.openxmlformats-package.relationships+xml"/>
  <Override PartName="/ppt/slides/_rels/slide33.xml.rels" ContentType="application/vnd.openxmlformats-package.relationships+xml"/>
  <Override PartName="/ppt/slides/_rels/slide34.xml.rels" ContentType="application/vnd.openxmlformats-package.relationships+xml"/>
  <Override PartName="/ppt/presProps.xml" ContentType="application/vnd.openxmlformats-officedocument.presentationml.presProps+xml"/>
  <Override PartName="/ppt/media/image53.jpeg" ContentType="image/jpeg"/>
  <Override PartName="/ppt/media/image1.jpeg" ContentType="image/jpeg"/>
  <Override PartName="/ppt/media/image54.jpeg" ContentType="image/jpeg"/>
  <Override PartName="/ppt/media/image2.jpeg" ContentType="image/jpeg"/>
  <Override PartName="/ppt/media/image23.jpeg" ContentType="image/jpeg"/>
  <Override PartName="/ppt/media/image8.png" ContentType="image/png"/>
  <Override PartName="/ppt/media/image3.jpeg" ContentType="image/jpeg"/>
  <Override PartName="/ppt/media/image55.jpeg" ContentType="image/jpeg"/>
  <Override PartName="/ppt/media/image5.png" ContentType="image/png"/>
  <Override PartName="/ppt/media/image4.jpeg" ContentType="image/jpeg"/>
  <Override PartName="/ppt/media/image56.jpeg" ContentType="image/jpeg"/>
  <Override PartName="/ppt/media/image7.png" ContentType="image/png"/>
  <Override PartName="/ppt/media/image62.jpeg" ContentType="image/jpeg"/>
  <Override PartName="/ppt/media/image6.wmf" ContentType="image/x-wmf"/>
  <Override PartName="/ppt/media/image44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  <Override PartName="/ppt/media/image45.jpeg" ContentType="image/jpeg"/>
  <Override PartName="/ppt/media/image46.jpeg" ContentType="image/jpeg"/>
  <Override PartName="/ppt/media/image47.jpeg" ContentType="image/jpeg"/>
  <Override PartName="/ppt/media/image48.jpeg" ContentType="image/jpeg"/>
  <Override PartName="/ppt/media/image49.jpeg" ContentType="image/jpeg"/>
  <Override PartName="/ppt/media/image50.jpeg" ContentType="image/jpeg"/>
  <Override PartName="/ppt/media/image51.jpeg" ContentType="image/jpeg"/>
  <Override PartName="/ppt/media/image52.jpeg" ContentType="image/jpeg"/>
  <Override PartName="/ppt/media/image57.jpeg" ContentType="image/jpeg"/>
  <Override PartName="/ppt/media/image58.jpeg" ContentType="image/jpeg"/>
  <Override PartName="/ppt/media/image59.jpeg" ContentType="image/jpeg"/>
  <Override PartName="/ppt/media/image60.jpeg" ContentType="image/jpeg"/>
  <Override PartName="/ppt/media/image61.jpeg" ContentType="image/jpeg"/>
  <Override PartName="/ppt/media/image63.jpeg" ContentType="image/jpeg"/>
  <Override PartName="/ppt/media/image64.jpeg" ContentType="image/jpeg"/>
  <Override PartName="/ppt/media/image65.jpeg" ContentType="image/jpeg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30" Type="http://schemas.openxmlformats.org/officeDocument/2006/relationships/slide" Target="slides/slide26.xml"/><Relationship Id="rId31" Type="http://schemas.openxmlformats.org/officeDocument/2006/relationships/slide" Target="slides/slide27.xml"/><Relationship Id="rId32" Type="http://schemas.openxmlformats.org/officeDocument/2006/relationships/slide" Target="slides/slide28.xml"/><Relationship Id="rId33" Type="http://schemas.openxmlformats.org/officeDocument/2006/relationships/slide" Target="slides/slide29.xml"/><Relationship Id="rId34" Type="http://schemas.openxmlformats.org/officeDocument/2006/relationships/slide" Target="slides/slide30.xml"/><Relationship Id="rId35" Type="http://schemas.openxmlformats.org/officeDocument/2006/relationships/slide" Target="slides/slide31.xml"/><Relationship Id="rId36" Type="http://schemas.openxmlformats.org/officeDocument/2006/relationships/slide" Target="slides/slide32.xml"/><Relationship Id="rId37" Type="http://schemas.openxmlformats.org/officeDocument/2006/relationships/slide" Target="slides/slide33.xml"/><Relationship Id="rId38" Type="http://schemas.openxmlformats.org/officeDocument/2006/relationships/slide" Target="slides/slide34.xml"/><Relationship Id="rId39" Type="http://schemas.openxmlformats.org/officeDocument/2006/relationships/slide" Target="slides/slide35.xml"/><Relationship Id="rId40" Type="http://schemas.openxmlformats.org/officeDocument/2006/relationships/slide" Target="slides/slide36.xml"/><Relationship Id="rId41" Type="http://schemas.openxmlformats.org/officeDocument/2006/relationships/slide" Target="slides/slide37.xml"/><Relationship Id="rId42" Type="http://schemas.openxmlformats.org/officeDocument/2006/relationships/slide" Target="slides/slide38.xml"/><Relationship Id="rId43" Type="http://schemas.openxmlformats.org/officeDocument/2006/relationships/slide" Target="slides/slide39.xml"/><Relationship Id="rId44" Type="http://schemas.openxmlformats.org/officeDocument/2006/relationships/presProps" Target="presProps.xml"/>
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lang="en-US" sz="3840" spc="-1" strike="noStrike">
                <a:solidFill>
                  <a:srgbClr val="ffffff"/>
                </a:solidFill>
                <a:latin typeface="Calibri"/>
              </a:defRPr>
            </a:pPr>
            <a:r>
              <a:rPr b="1" lang="en-US" sz="3840" spc="-1" strike="noStrike">
                <a:solidFill>
                  <a:srgbClr val="ffffff"/>
                </a:solidFill>
                <a:latin typeface="Calibri"/>
              </a:rPr>
              <a:t>Sprijin cuplat vegetal 12 interventii 
(milioane euro)</a:t>
            </a:r>
          </a:p>
        </c:rich>
      </c:tx>
      <c:layout>
        <c:manualLayout>
          <c:xMode val="edge"/>
          <c:yMode val="edge"/>
          <c:x val="0.380771046420142"/>
          <c:y val="0.0314048382395803"/>
        </c:manualLayout>
      </c:layout>
      <c:overlay val="0"/>
      <c:spPr>
        <a:noFill/>
        <a:ln w="0">
          <a:noFill/>
        </a:ln>
      </c:spPr>
    </c:title>
    <c:autoTitleDeleted val="0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Sprijin cuplat vegetal 12 interventii (milioane euro)</c:v>
                </c:pt>
              </c:strCache>
            </c:strRef>
          </c:tx>
          <c:spPr>
            <a:solidFill>
              <a:srgbClr val="4472c4"/>
            </a:solidFill>
            <a:ln w="0">
              <a:noFill/>
            </a:ln>
          </c:spPr>
          <c:invertIfNegative val="0"/>
          <c:dLbls>
            <c:numFmt formatCode="General" sourceLinked="0"/>
            <c:txPr>
              <a:bodyPr wrap="square"/>
              <a:lstStyle/>
              <a:p>
                <a:pPr>
                  <a:defRPr b="1" sz="3200" spc="-1" strike="noStrike">
                    <a:solidFill>
                      <a:srgbClr val="c00000"/>
                    </a:solidFill>
                    <a:latin typeface="Calibri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eparator>; </c:separator>
            <c:showLeaderLines val="1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5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78.78</c:v>
                </c:pt>
                <c:pt idx="1">
                  <c:v>80.44</c:v>
                </c:pt>
                <c:pt idx="2">
                  <c:v>81.28</c:v>
                </c:pt>
                <c:pt idx="3">
                  <c:v>82.95</c:v>
                </c:pt>
                <c:pt idx="4">
                  <c:v>84.65</c:v>
                </c:pt>
              </c:numCache>
            </c:numRef>
          </c:val>
        </c:ser>
        <c:gapWidth val="219"/>
        <c:overlap val="-27"/>
        <c:axId val="23814376"/>
        <c:axId val="46181813"/>
      </c:barChart>
      <c:catAx>
        <c:axId val="2381437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 w="9360">
            <a:solidFill>
              <a:srgbClr val="ffffff"/>
            </a:solidFill>
            <a:round/>
          </a:ln>
        </c:spPr>
        <c:txPr>
          <a:bodyPr/>
          <a:lstStyle/>
          <a:p>
            <a:pPr>
              <a:defRPr b="0" sz="3200" spc="-1" strike="noStrike">
                <a:solidFill>
                  <a:srgbClr val="ffffff"/>
                </a:solidFill>
                <a:latin typeface="Calibri"/>
              </a:defRPr>
            </a:pPr>
          </a:p>
        </c:txPr>
        <c:crossAx val="46181813"/>
        <c:crosses val="autoZero"/>
        <c:auto val="1"/>
        <c:lblAlgn val="ctr"/>
        <c:lblOffset val="100"/>
        <c:noMultiLvlLbl val="0"/>
      </c:catAx>
      <c:valAx>
        <c:axId val="46181813"/>
        <c:scaling>
          <c:orientation val="minMax"/>
        </c:scaling>
        <c:delete val="0"/>
        <c:axPos val="l"/>
        <c:majorGridlines>
          <c:spPr>
            <a:ln w="9360">
              <a:solidFill>
                <a:srgbClr val="ffffff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2000" spc="-1" strike="noStrike">
                <a:solidFill>
                  <a:srgbClr val="ffffff"/>
                </a:solidFill>
                <a:latin typeface="Calibri"/>
              </a:defRPr>
            </a:pPr>
          </a:p>
        </c:txPr>
        <c:crossAx val="23814376"/>
        <c:crosses val="autoZero"/>
        <c:crossBetween val="between"/>
      </c:valAx>
      <c:spPr>
        <a:noFill/>
        <a:ln w="0">
          <a:noFill/>
        </a:ln>
      </c:spPr>
    </c:plotArea>
    <c:plotVisOnly val="1"/>
    <c:dispBlanksAs val="gap"/>
  </c:chart>
  <c:spPr>
    <a:solidFill>
      <a:srgbClr val="f0f4aa">
        <a:alpha val="60000"/>
      </a:srgbClr>
    </a:solidFill>
    <a:ln w="9360">
      <a:solidFill>
        <a:srgbClr val="e87937"/>
      </a:solidFill>
      <a:round/>
    </a:ln>
  </c:sp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lang="en-US" sz="2880" spc="-1" strike="noStrike">
                <a:solidFill>
                  <a:srgbClr val="ffffff"/>
                </a:solidFill>
                <a:latin typeface="Calibri"/>
              </a:defRPr>
            </a:pPr>
            <a:r>
              <a:rPr b="1" lang="en-US" sz="2880" spc="-1" strike="noStrike">
                <a:solidFill>
                  <a:srgbClr val="ffffff"/>
                </a:solidFill>
                <a:latin typeface="Calibri"/>
              </a:rPr>
              <a:t>Sprijin cuplat zootehnic  (5 interventii) 
milioane euro</a:t>
            </a:r>
          </a:p>
        </c:rich>
      </c:tx>
      <c:layout>
        <c:manualLayout>
          <c:xMode val="edge"/>
          <c:yMode val="edge"/>
          <c:x val="0.384875958951878"/>
          <c:y val="0.00580302411115652"/>
        </c:manualLayout>
      </c:layout>
      <c:overlay val="0"/>
      <c:spPr>
        <a:noFill/>
        <a:ln w="0">
          <a:noFill/>
        </a:ln>
      </c:spPr>
    </c:title>
    <c:autoTitleDeleted val="0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Sprijin cuplat zootehnic  (5 interventii) milioane euro</c:v>
                </c:pt>
              </c:strCache>
            </c:strRef>
          </c:tx>
          <c:spPr>
            <a:solidFill>
              <a:srgbClr val="c15a16"/>
            </a:solidFill>
            <a:ln w="0">
              <a:noFill/>
            </a:ln>
          </c:spPr>
          <c:invertIfNegative val="0"/>
          <c:dLbls>
            <c:numFmt formatCode="#,##0.00" sourceLinked="0"/>
            <c:txPr>
              <a:bodyPr wrap="square"/>
              <a:lstStyle/>
              <a:p>
                <a:pPr>
                  <a:defRPr b="1" sz="2400" spc="-1" strike="noStrike">
                    <a:solidFill>
                      <a:srgbClr val="c00000"/>
                    </a:solidFill>
                    <a:latin typeface="Calibri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eparator>; </c:separator>
            <c:showLeaderLines val="1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5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205.78</c:v>
                </c:pt>
                <c:pt idx="1">
                  <c:v>208.25</c:v>
                </c:pt>
                <c:pt idx="2">
                  <c:v>211.54</c:v>
                </c:pt>
                <c:pt idx="3">
                  <c:v>214.02</c:v>
                </c:pt>
                <c:pt idx="4">
                  <c:v>219.79</c:v>
                </c:pt>
              </c:numCache>
            </c:numRef>
          </c:val>
        </c:ser>
        <c:gapWidth val="219"/>
        <c:overlap val="-27"/>
        <c:axId val="10441875"/>
        <c:axId val="88108484"/>
      </c:barChart>
      <c:catAx>
        <c:axId val="10441875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 w="9360">
            <a:solidFill>
              <a:srgbClr val="ffffff"/>
            </a:solidFill>
            <a:round/>
          </a:ln>
        </c:spPr>
        <c:txPr>
          <a:bodyPr/>
          <a:lstStyle/>
          <a:p>
            <a:pPr>
              <a:defRPr b="0" sz="2400" spc="-1" strike="noStrike">
                <a:solidFill>
                  <a:srgbClr val="ffffff"/>
                </a:solidFill>
                <a:latin typeface="Calibri"/>
              </a:defRPr>
            </a:pPr>
          </a:p>
        </c:txPr>
        <c:crossAx val="88108484"/>
        <c:crosses val="autoZero"/>
        <c:auto val="1"/>
        <c:lblAlgn val="ctr"/>
        <c:lblOffset val="100"/>
        <c:noMultiLvlLbl val="0"/>
      </c:catAx>
      <c:valAx>
        <c:axId val="88108484"/>
        <c:scaling>
          <c:orientation val="minMax"/>
        </c:scaling>
        <c:delete val="0"/>
        <c:axPos val="l"/>
        <c:majorGridlines>
          <c:spPr>
            <a:ln w="9360">
              <a:solidFill>
                <a:srgbClr val="ffffff"/>
              </a:solidFill>
              <a:round/>
            </a:ln>
          </c:spPr>
        </c:majorGridlines>
        <c:numFmt formatCode="#,##0.00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1600" spc="-1" strike="noStrike">
                <a:solidFill>
                  <a:srgbClr val="ffffff"/>
                </a:solidFill>
                <a:latin typeface="Calibri"/>
              </a:defRPr>
            </a:pPr>
          </a:p>
        </c:txPr>
        <c:crossAx val="10441875"/>
        <c:crosses val="autoZero"/>
        <c:crossBetween val="between"/>
      </c:valAx>
      <c:spPr>
        <a:noFill/>
        <a:ln w="0">
          <a:noFill/>
        </a:ln>
      </c:spPr>
    </c:plotArea>
    <c:plotVisOnly val="1"/>
    <c:dispBlanksAs val="gap"/>
  </c:chart>
  <c:spPr>
    <a:gradFill>
      <a:gsLst>
        <a:gs pos="0">
          <a:srgbClr val="fef8f5">
            <a:alpha val="46274"/>
          </a:srgbClr>
        </a:gs>
        <a:gs pos="100000">
          <a:srgbClr val="f5c4a5"/>
        </a:gs>
      </a:gsLst>
      <a:lin ang="5400000"/>
    </a:gradFill>
    <a:ln w="9360">
      <a:solidFill>
        <a:srgbClr val="e87937"/>
      </a:solidFill>
      <a:round/>
    </a:ln>
  </c:spPr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lang="ro-RO" sz="2000" spc="-1" strike="noStrike">
                <a:solidFill>
                  <a:srgbClr val="ff0000"/>
                </a:solidFill>
                <a:latin typeface="Arial"/>
              </a:defRPr>
            </a:pPr>
            <a:r>
              <a:rPr b="1" lang="ro-RO" sz="2000" spc="-1" strike="noStrike">
                <a:solidFill>
                  <a:srgbClr val="ff0000"/>
                </a:solidFill>
                <a:latin typeface="Arial"/>
              </a:rPr>
              <a:t>SPRIJIN CUPLAT PENTRU VACI DE LAPTE</a:t>
            </a:r>
          </a:p>
        </c:rich>
      </c:tx>
      <c:overlay val="0"/>
      <c:spPr>
        <a:noFill/>
        <a:ln w="0">
          <a:noFill/>
        </a:ln>
      </c:spPr>
    </c:title>
    <c:autoTitleDeleted val="0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Alocarea financiară anuală (milioane euro)</c:v>
                </c:pt>
              </c:strCache>
            </c:strRef>
          </c:tx>
          <c:spPr>
            <a:gradFill>
              <a:gsLst>
                <a:gs pos="0">
                  <a:srgbClr val="e56b1b"/>
                </a:gs>
                <a:gs pos="100000">
                  <a:srgbClr val="b45415"/>
                </a:gs>
              </a:gsLst>
              <a:path path="circle">
                <a:fillToRect l="50000" t="50000" r="50000" b="50000"/>
              </a:path>
            </a:gradFill>
            <a:ln w="0">
              <a:noFill/>
            </a:ln>
          </c:spPr>
          <c:invertIfNegative val="0"/>
          <c:dLbls>
            <c:numFmt formatCode="General" sourceLinked="0"/>
            <c:txPr>
              <a:bodyPr wrap="square"/>
              <a:lstStyle/>
              <a:p>
                <a:pPr>
                  <a:defRPr b="1" sz="2800" spc="-1" strike="noStrike">
                    <a:solidFill>
                      <a:srgbClr val="ffffff"/>
                    </a:solidFill>
                    <a:latin typeface="Arial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eparator>; </c:separator>
            <c:showLeaderLines val="1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5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101.4</c:v>
                </c:pt>
                <c:pt idx="1">
                  <c:v>102.62</c:v>
                </c:pt>
                <c:pt idx="2">
                  <c:v>104.24</c:v>
                </c:pt>
                <c:pt idx="3">
                  <c:v>105.45</c:v>
                </c:pt>
                <c:pt idx="4">
                  <c:v>108.3</c:v>
                </c:pt>
              </c:numCache>
            </c:numRef>
          </c:val>
        </c:ser>
        <c:gapWidth val="150"/>
        <c:overlap val="0"/>
        <c:axId val="30343975"/>
        <c:axId val="18098836"/>
      </c:barChart>
      <c:lineChart>
        <c:grouping val="standard"/>
        <c:varyColors val="0"/>
        <c:ser>
          <c:idx val="1"/>
          <c:order val="1"/>
          <c:tx>
            <c:strRef>
              <c:f>label 1</c:f>
              <c:strCache>
                <c:ptCount val="1"/>
                <c:pt idx="0">
                  <c:v>euro/cap</c:v>
                </c:pt>
              </c:strCache>
            </c:strRef>
          </c:tx>
          <c:spPr>
            <a:solidFill>
              <a:srgbClr val="a50e82"/>
            </a:solidFill>
            <a:ln cap="rnd" w="54000">
              <a:solidFill>
                <a:srgbClr val="a50e82"/>
              </a:solidFill>
              <a:round/>
            </a:ln>
          </c:spPr>
          <c:marker>
            <c:symbol val="none"/>
          </c:marker>
          <c:dLbls>
            <c:numFmt formatCode="General" sourceLinked="0"/>
            <c:txPr>
              <a:bodyPr wrap="square"/>
              <a:lstStyle/>
              <a:p>
                <a:pPr>
                  <a:defRPr b="1" sz="2400" spc="-1" strike="noStrik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1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5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5"/>
                <c:pt idx="0">
                  <c:v>338</c:v>
                </c:pt>
                <c:pt idx="1">
                  <c:v>342.06</c:v>
                </c:pt>
                <c:pt idx="2">
                  <c:v>347.47</c:v>
                </c:pt>
                <c:pt idx="3">
                  <c:v>351.53</c:v>
                </c:pt>
                <c:pt idx="4">
                  <c:v>361.01</c:v>
                </c:pt>
              </c:numCache>
            </c:numRef>
          </c:val>
          <c:smooth val="0"/>
        </c:ser>
        <c:hiLowLines>
          <c:spPr>
            <a:ln w="0">
              <a:noFill/>
            </a:ln>
          </c:spPr>
        </c:hiLowLines>
        <c:marker val="0"/>
        <c:axId val="59652529"/>
        <c:axId val="36499998"/>
      </c:lineChart>
      <c:catAx>
        <c:axId val="30343975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 w="9360">
            <a:solidFill>
              <a:srgbClr val="ffffff"/>
            </a:solidFill>
            <a:round/>
          </a:ln>
        </c:spPr>
        <c:txPr>
          <a:bodyPr/>
          <a:lstStyle/>
          <a:p>
            <a:pPr>
              <a:defRPr b="0" sz="1800" spc="-1" strike="noStrike">
                <a:solidFill>
                  <a:srgbClr val="000000"/>
                </a:solidFill>
                <a:latin typeface="Arial"/>
              </a:defRPr>
            </a:pPr>
          </a:p>
        </c:txPr>
        <c:crossAx val="18098836"/>
        <c:crosses val="autoZero"/>
        <c:auto val="1"/>
        <c:lblAlgn val="ctr"/>
        <c:lblOffset val="100"/>
        <c:noMultiLvlLbl val="0"/>
      </c:catAx>
      <c:valAx>
        <c:axId val="18098836"/>
        <c:scaling>
          <c:orientation val="minMax"/>
        </c:scaling>
        <c:delete val="0"/>
        <c:axPos val="l"/>
        <c:majorGridlines>
          <c:spPr>
            <a:ln w="9360">
              <a:solidFill>
                <a:srgbClr val="ffffff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Arial"/>
              </a:defRPr>
            </a:pPr>
          </a:p>
        </c:txPr>
        <c:crossAx val="30343975"/>
        <c:crosses val="autoZero"/>
        <c:crossBetween val="between"/>
      </c:valAx>
      <c:catAx>
        <c:axId val="59652529"/>
        <c:scaling>
          <c:orientation val="minMax"/>
        </c:scaling>
        <c:delete val="1"/>
        <c:axPos val="t"/>
        <c:numFmt formatCode="[$-418]dd/mm/yyyy" sourceLinked="1"/>
        <c:majorTickMark val="none"/>
        <c:minorTickMark val="none"/>
        <c:tickLblPos val="nextTo"/>
        <c:spPr>
          <a:ln cap="rnd" w="9360">
            <a:solidFill>
              <a:srgbClr val="ffffff">
                <a:alpha val="60000"/>
              </a:srgbClr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Arial"/>
              </a:defRPr>
            </a:pPr>
          </a:p>
        </c:txPr>
        <c:crossAx val="36499998"/>
        <c:auto val="1"/>
        <c:lblAlgn val="ctr"/>
        <c:lblOffset val="100"/>
        <c:noMultiLvlLbl val="0"/>
      </c:catAx>
      <c:valAx>
        <c:axId val="36499998"/>
        <c:scaling>
          <c:orientation val="minMax"/>
        </c:scaling>
        <c:delete val="0"/>
        <c:axPos val="r"/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Arial"/>
              </a:defRPr>
            </a:pPr>
          </a:p>
        </c:txPr>
        <c:crossAx val="59652529"/>
        <c:crosses val="max"/>
        <c:crossBetween val="between"/>
      </c:valAx>
      <c:spPr>
        <a:noFill/>
        <a:ln w="0">
          <a:noFill/>
        </a:ln>
      </c:spPr>
    </c:plotArea>
    <c:legend>
      <c:legendPos val="b"/>
      <c:overlay val="0"/>
      <c:spPr>
        <a:noFill/>
        <a:ln w="0">
          <a:noFill/>
        </a:ln>
      </c:spPr>
      <c:txPr>
        <a:bodyPr/>
        <a:lstStyle/>
        <a:p>
          <a:pPr>
            <a:defRPr b="0" sz="1800" spc="-1" strike="noStrike">
              <a:solidFill>
                <a:srgbClr val="000000"/>
              </a:solidFill>
              <a:latin typeface="Arial"/>
            </a:defRPr>
          </a:pPr>
        </a:p>
      </c:txPr>
    </c:legend>
    <c:plotVisOnly val="1"/>
    <c:dispBlanksAs val="gap"/>
  </c:chart>
  <c:spPr>
    <a:gradFill>
      <a:gsLst>
        <a:gs pos="0">
          <a:srgbClr val="fef8f5"/>
        </a:gs>
        <a:gs pos="100000">
          <a:srgbClr val="f5c4a5"/>
        </a:gs>
      </a:gsLst>
      <a:lin ang="5400000"/>
    </a:gradFill>
    <a:ln w="9360">
      <a:noFill/>
    </a:ln>
  </c:spPr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lang="ro-RO" sz="2000" spc="-1" strike="noStrike">
                <a:solidFill>
                  <a:srgbClr val="ff0000"/>
                </a:solidFill>
                <a:latin typeface="Century Gothic"/>
              </a:defRPr>
            </a:pPr>
            <a:r>
              <a:rPr b="1" lang="ro-RO" sz="2000" spc="-1" strike="noStrike">
                <a:solidFill>
                  <a:srgbClr val="ff0000"/>
                </a:solidFill>
                <a:latin typeface="Century Gothic"/>
              </a:rPr>
              <a:t>SPRIJIN CUPLAT PENTRU VENIT VITA DE CARNE</a:t>
            </a:r>
          </a:p>
        </c:rich>
      </c:tx>
      <c:layout>
        <c:manualLayout>
          <c:xMode val="edge"/>
          <c:yMode val="edge"/>
          <c:x val="0.131561131922192"/>
          <c:y val="0.0278488206876954"/>
        </c:manualLayout>
      </c:layout>
      <c:overlay val="0"/>
      <c:spPr>
        <a:noFill/>
        <a:ln w="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0560996524800289"/>
          <c:y val="0.111608411480534"/>
          <c:w val="0.90129530171052"/>
          <c:h val="0.6999147485080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Alocarea financiară anuală (milioane euro)</c:v>
                </c:pt>
              </c:strCache>
            </c:strRef>
          </c:tx>
          <c:spPr>
            <a:solidFill>
              <a:srgbClr val="052f61"/>
            </a:solidFill>
            <a:ln w="0">
              <a:noFill/>
            </a:ln>
          </c:spPr>
          <c:invertIfNegative val="0"/>
          <c:dLbls>
            <c:numFmt formatCode="General" sourceLinked="0"/>
            <c:txPr>
              <a:bodyPr wrap="square"/>
              <a:lstStyle/>
              <a:p>
                <a:pPr>
                  <a:defRPr b="1" sz="2800" spc="-1" strike="noStrike">
                    <a:solidFill>
                      <a:srgbClr val="ffffff"/>
                    </a:solidFill>
                    <a:latin typeface="Century Gothic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eparator>; </c:separator>
            <c:showLeaderLines val="1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5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22.32</c:v>
                </c:pt>
                <c:pt idx="1">
                  <c:v>22.59</c:v>
                </c:pt>
                <c:pt idx="2">
                  <c:v>22.94</c:v>
                </c:pt>
                <c:pt idx="3">
                  <c:v>23.21</c:v>
                </c:pt>
                <c:pt idx="4">
                  <c:v>23.84</c:v>
                </c:pt>
              </c:numCache>
            </c:numRef>
          </c:val>
        </c:ser>
        <c:gapWidth val="150"/>
        <c:overlap val="0"/>
        <c:axId val="70054417"/>
        <c:axId val="74272304"/>
      </c:barChart>
      <c:lineChart>
        <c:grouping val="standard"/>
        <c:varyColors val="0"/>
        <c:ser>
          <c:idx val="1"/>
          <c:order val="1"/>
          <c:tx>
            <c:strRef>
              <c:f>label 1</c:f>
              <c:strCache>
                <c:ptCount val="1"/>
                <c:pt idx="0">
                  <c:v>euro/cap</c:v>
                </c:pt>
              </c:strCache>
            </c:strRef>
          </c:tx>
          <c:spPr>
            <a:solidFill>
              <a:srgbClr val="a50e82"/>
            </a:solidFill>
            <a:ln cap="rnd" w="63360">
              <a:solidFill>
                <a:srgbClr val="a50e82"/>
              </a:solidFill>
              <a:round/>
            </a:ln>
          </c:spPr>
          <c:marker>
            <c:symbol val="none"/>
          </c:marker>
          <c:dLbls>
            <c:numFmt formatCode="General" sourceLinked="0"/>
            <c:txPr>
              <a:bodyPr wrap="square"/>
              <a:lstStyle/>
              <a:p>
                <a:pPr>
                  <a:defRPr b="1" sz="2400" spc="-1" strike="noStrike">
                    <a:solidFill>
                      <a:srgbClr val="000000"/>
                    </a:solidFill>
                    <a:latin typeface="Century Gothic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1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5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5"/>
                <c:pt idx="0">
                  <c:v>279</c:v>
                </c:pt>
                <c:pt idx="1">
                  <c:v>282.35</c:v>
                </c:pt>
                <c:pt idx="2">
                  <c:v>286.82</c:v>
                </c:pt>
                <c:pt idx="3">
                  <c:v>290.17</c:v>
                </c:pt>
                <c:pt idx="4">
                  <c:v>298</c:v>
                </c:pt>
              </c:numCache>
            </c:numRef>
          </c:val>
          <c:smooth val="0"/>
        </c:ser>
        <c:hiLowLines>
          <c:spPr>
            <a:ln w="0">
              <a:noFill/>
            </a:ln>
          </c:spPr>
        </c:hiLowLines>
        <c:marker val="0"/>
        <c:axId val="78821194"/>
        <c:axId val="95412497"/>
      </c:lineChart>
      <c:catAx>
        <c:axId val="70054417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 w="9360">
            <a:solidFill>
              <a:srgbClr val="ffffff"/>
            </a:solidFill>
            <a:round/>
          </a:ln>
        </c:spPr>
        <c:txPr>
          <a:bodyPr/>
          <a:lstStyle/>
          <a:p>
            <a:pPr>
              <a:defRPr b="0" sz="1800" spc="-1" strike="noStrike">
                <a:solidFill>
                  <a:srgbClr val="000000"/>
                </a:solidFill>
                <a:latin typeface="Century Gothic"/>
              </a:defRPr>
            </a:pPr>
          </a:p>
        </c:txPr>
        <c:crossAx val="74272304"/>
        <c:crosses val="autoZero"/>
        <c:auto val="1"/>
        <c:lblAlgn val="ctr"/>
        <c:lblOffset val="100"/>
        <c:noMultiLvlLbl val="0"/>
      </c:catAx>
      <c:valAx>
        <c:axId val="74272304"/>
        <c:scaling>
          <c:orientation val="minMax"/>
        </c:scaling>
        <c:delete val="0"/>
        <c:axPos val="l"/>
        <c:majorGridlines>
          <c:spPr>
            <a:ln w="9360">
              <a:solidFill>
                <a:srgbClr val="ffffff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entury Gothic"/>
              </a:defRPr>
            </a:pPr>
          </a:p>
        </c:txPr>
        <c:crossAx val="70054417"/>
        <c:crosses val="autoZero"/>
        <c:crossBetween val="between"/>
      </c:valAx>
      <c:catAx>
        <c:axId val="78821194"/>
        <c:scaling>
          <c:orientation val="minMax"/>
        </c:scaling>
        <c:delete val="1"/>
        <c:axPos val="t"/>
        <c:numFmt formatCode="[$-418]dd/mm/yyyy" sourceLinked="1"/>
        <c:majorTickMark val="none"/>
        <c:minorTickMark val="none"/>
        <c:tickLblPos val="nextTo"/>
        <c:spPr>
          <a:ln cap="rnd" w="9360">
            <a:solidFill>
              <a:srgbClr val="ffffff">
                <a:alpha val="60000"/>
              </a:srgbClr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entury Gothic"/>
              </a:defRPr>
            </a:pPr>
          </a:p>
        </c:txPr>
        <c:crossAx val="95412497"/>
        <c:auto val="1"/>
        <c:lblAlgn val="ctr"/>
        <c:lblOffset val="100"/>
        <c:noMultiLvlLbl val="0"/>
      </c:catAx>
      <c:valAx>
        <c:axId val="95412497"/>
        <c:scaling>
          <c:orientation val="minMax"/>
        </c:scaling>
        <c:delete val="0"/>
        <c:axPos val="r"/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entury Gothic"/>
              </a:defRPr>
            </a:pPr>
          </a:p>
        </c:txPr>
        <c:crossAx val="78821194"/>
        <c:crosses val="max"/>
        <c:crossBetween val="between"/>
      </c:valAx>
      <c:spPr>
        <a:noFill/>
        <a:ln w="0">
          <a:noFill/>
        </a:ln>
      </c:spPr>
    </c:plotArea>
    <c:legend>
      <c:legendPos val="b"/>
      <c:overlay val="0"/>
      <c:spPr>
        <a:noFill/>
        <a:ln w="0">
          <a:noFill/>
        </a:ln>
      </c:spPr>
      <c:txPr>
        <a:bodyPr/>
        <a:lstStyle/>
        <a:p>
          <a:pPr>
            <a:defRPr b="0" sz="2000" spc="-1" strike="noStrike">
              <a:solidFill>
                <a:srgbClr val="000000"/>
              </a:solidFill>
              <a:latin typeface="Century Gothic"/>
            </a:defRPr>
          </a:pPr>
        </a:p>
      </c:txPr>
    </c:legend>
    <c:plotVisOnly val="1"/>
    <c:dispBlanksAs val="gap"/>
  </c:chart>
  <c:spPr>
    <a:gradFill>
      <a:gsLst>
        <a:gs pos="0">
          <a:srgbClr val="ecf4fe"/>
        </a:gs>
        <a:gs pos="100000">
          <a:srgbClr val="509cf6"/>
        </a:gs>
      </a:gsLst>
      <a:lin ang="5400000"/>
    </a:gradFill>
    <a:ln w="9360">
      <a:noFill/>
    </a:ln>
  </c:spPr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lang="ro-RO" sz="1800" spc="-1" strike="noStrike">
                <a:solidFill>
                  <a:srgbClr val="ff0000"/>
                </a:solidFill>
                <a:latin typeface="Arial"/>
              </a:defRPr>
            </a:pPr>
            <a:r>
              <a:rPr b="1" lang="ro-RO" sz="1800" spc="-1" strike="noStrike">
                <a:solidFill>
                  <a:srgbClr val="ff0000"/>
                </a:solidFill>
                <a:latin typeface="Arial"/>
              </a:rPr>
              <a:t>SPRIJIN CUPLAT PENTRU OVINE/ CAPRINE </a:t>
            </a:r>
          </a:p>
        </c:rich>
      </c:tx>
      <c:overlay val="0"/>
      <c:spPr>
        <a:noFill/>
        <a:ln w="0">
          <a:noFill/>
        </a:ln>
      </c:spPr>
    </c:title>
    <c:autoTitleDeleted val="0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Alocarea financiară anuală (milioane euro)</c:v>
                </c:pt>
              </c:strCache>
            </c:strRef>
          </c:tx>
          <c:spPr>
            <a:solidFill>
              <a:srgbClr val="4f7617"/>
            </a:solidFill>
            <a:ln w="0">
              <a:noFill/>
            </a:ln>
          </c:spPr>
          <c:invertIfNegative val="0"/>
          <c:dLbls>
            <c:numFmt formatCode="0.0" sourceLinked="0"/>
            <c:txPr>
              <a:bodyPr wrap="square"/>
              <a:lstStyle/>
              <a:p>
                <a:pPr>
                  <a:defRPr b="1" sz="2800" spc="-1" strike="noStrike">
                    <a:solidFill>
                      <a:srgbClr val="ffffff"/>
                    </a:solidFill>
                    <a:latin typeface="Calibri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eparator>; </c:separator>
            <c:showLeaderLines val="1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5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80</c:v>
                </c:pt>
                <c:pt idx="1">
                  <c:v>81</c:v>
                </c:pt>
                <c:pt idx="2">
                  <c:v>82.2</c:v>
                </c:pt>
                <c:pt idx="3">
                  <c:v>83.2</c:v>
                </c:pt>
                <c:pt idx="4">
                  <c:v>85.4</c:v>
                </c:pt>
              </c:numCache>
            </c:numRef>
          </c:val>
        </c:ser>
        <c:gapWidth val="150"/>
        <c:overlap val="0"/>
        <c:axId val="84860316"/>
        <c:axId val="87122688"/>
      </c:barChart>
      <c:lineChart>
        <c:grouping val="standard"/>
        <c:varyColors val="0"/>
        <c:ser>
          <c:idx val="1"/>
          <c:order val="1"/>
          <c:tx>
            <c:strRef>
              <c:f>label 1</c:f>
              <c:strCache>
                <c:ptCount val="1"/>
                <c:pt idx="0">
                  <c:v>euro/cap</c:v>
                </c:pt>
              </c:strCache>
            </c:strRef>
          </c:tx>
          <c:spPr>
            <a:solidFill>
              <a:srgbClr val="ed7d31"/>
            </a:solidFill>
            <a:ln cap="rnd" w="63360">
              <a:solidFill>
                <a:srgbClr val="ed7d31"/>
              </a:solidFill>
              <a:round/>
            </a:ln>
          </c:spPr>
          <c:marker>
            <c:symbol val="none"/>
          </c:marker>
          <c:dLbls>
            <c:numFmt formatCode="General" sourceLinked="0"/>
            <c:txPr>
              <a:bodyPr wrap="square"/>
              <a:lstStyle/>
              <a:p>
                <a:pPr>
                  <a:defRPr b="1" sz="2400" spc="-1" strike="noStrike">
                    <a:solidFill>
                      <a:srgbClr val="ffffff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1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5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5"/>
                <c:pt idx="0">
                  <c:v>20</c:v>
                </c:pt>
                <c:pt idx="1">
                  <c:v>20.24</c:v>
                </c:pt>
                <c:pt idx="2">
                  <c:v>20.56</c:v>
                </c:pt>
                <c:pt idx="3">
                  <c:v>20.8</c:v>
                </c:pt>
                <c:pt idx="4">
                  <c:v>21.36</c:v>
                </c:pt>
              </c:numCache>
            </c:numRef>
          </c:val>
          <c:smooth val="0"/>
        </c:ser>
        <c:hiLowLines>
          <c:spPr>
            <a:ln w="0">
              <a:noFill/>
            </a:ln>
          </c:spPr>
        </c:hiLowLines>
        <c:marker val="0"/>
        <c:axId val="57738352"/>
        <c:axId val="97793048"/>
      </c:lineChart>
      <c:catAx>
        <c:axId val="8486031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 w="9360">
            <a:solidFill>
              <a:srgbClr val="ffffff"/>
            </a:solidFill>
            <a:round/>
          </a:ln>
        </c:spPr>
        <c:txPr>
          <a:bodyPr/>
          <a:lstStyle/>
          <a:p>
            <a:pPr>
              <a:defRPr b="0" sz="1800" spc="-1" strike="noStrike">
                <a:solidFill>
                  <a:srgbClr val="ffffff"/>
                </a:solidFill>
                <a:latin typeface="Calibri"/>
              </a:defRPr>
            </a:pPr>
          </a:p>
        </c:txPr>
        <c:crossAx val="87122688"/>
        <c:crosses val="autoZero"/>
        <c:auto val="1"/>
        <c:lblAlgn val="ctr"/>
        <c:lblOffset val="100"/>
        <c:noMultiLvlLbl val="0"/>
      </c:catAx>
      <c:valAx>
        <c:axId val="87122688"/>
        <c:scaling>
          <c:orientation val="minMax"/>
        </c:scaling>
        <c:delete val="0"/>
        <c:axPos val="l"/>
        <c:majorGridlines>
          <c:spPr>
            <a:ln w="9360">
              <a:solidFill>
                <a:srgbClr val="ffffff"/>
              </a:solidFill>
              <a:round/>
            </a:ln>
          </c:spPr>
        </c:majorGridlines>
        <c:numFmt formatCode="0.0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ffffff"/>
                </a:solidFill>
                <a:latin typeface="Calibri"/>
              </a:defRPr>
            </a:pPr>
          </a:p>
        </c:txPr>
        <c:crossAx val="84860316"/>
        <c:crosses val="autoZero"/>
        <c:crossBetween val="between"/>
      </c:valAx>
      <c:catAx>
        <c:axId val="57738352"/>
        <c:scaling>
          <c:orientation val="minMax"/>
        </c:scaling>
        <c:delete val="1"/>
        <c:axPos val="t"/>
        <c:numFmt formatCode="[$-418]dd/mm/yyyy" sourceLinked="1"/>
        <c:majorTickMark val="none"/>
        <c:minorTickMark val="none"/>
        <c:tickLblPos val="nextTo"/>
        <c:spPr>
          <a:ln cap="rnd" w="9360">
            <a:solidFill>
              <a:srgbClr val="ffffff">
                <a:alpha val="60000"/>
              </a:srgbClr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ffffff"/>
                </a:solidFill>
                <a:latin typeface="Calibri"/>
              </a:defRPr>
            </a:pPr>
          </a:p>
        </c:txPr>
        <c:crossAx val="97793048"/>
        <c:auto val="1"/>
        <c:lblAlgn val="ctr"/>
        <c:lblOffset val="100"/>
        <c:noMultiLvlLbl val="0"/>
      </c:catAx>
      <c:valAx>
        <c:axId val="97793048"/>
        <c:scaling>
          <c:orientation val="minMax"/>
        </c:scaling>
        <c:delete val="0"/>
        <c:axPos val="r"/>
        <c:numFmt formatCode="0.00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ffffff"/>
                </a:solidFill>
                <a:latin typeface="Calibri"/>
              </a:defRPr>
            </a:pPr>
          </a:p>
        </c:txPr>
        <c:crossAx val="57738352"/>
        <c:crosses val="max"/>
        <c:crossBetween val="between"/>
      </c:valAx>
      <c:spPr>
        <a:noFill/>
        <a:ln w="0">
          <a:noFill/>
        </a:ln>
      </c:spPr>
    </c:plotArea>
    <c:legend>
      <c:legendPos val="b"/>
      <c:overlay val="0"/>
      <c:spPr>
        <a:noFill/>
        <a:ln w="0">
          <a:noFill/>
        </a:ln>
      </c:spPr>
      <c:txPr>
        <a:bodyPr/>
        <a:lstStyle/>
        <a:p>
          <a:pPr>
            <a:defRPr b="0" sz="2000" spc="-1" strike="noStrike">
              <a:solidFill>
                <a:srgbClr val="ffffff"/>
              </a:solidFill>
              <a:latin typeface="Arial"/>
            </a:defRPr>
          </a:pPr>
        </a:p>
      </c:txPr>
    </c:legend>
    <c:plotVisOnly val="1"/>
    <c:dispBlanksAs val="gap"/>
  </c:chart>
  <c:spPr>
    <a:gradFill>
      <a:gsLst>
        <a:gs pos="0">
          <a:srgbClr val="f8fcf2"/>
        </a:gs>
        <a:gs pos="100000">
          <a:srgbClr val="c0e786"/>
        </a:gs>
      </a:gsLst>
      <a:lin ang="5400000"/>
    </a:gradFill>
    <a:ln w="9360">
      <a:noFill/>
    </a:ln>
  </c:spPr>
</c:chartSpace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023A806C-4C7B-4A3A-8959-E6EFB175032D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o-RO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DD4EA055-4161-4699-B79F-1FD1F1A58DC1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E74EB4F6-A910-4004-9157-4044C3CDF763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2BD241CB-25B0-4B83-9C41-BD80968AA669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2151DB94-1AC4-426A-BA90-48432F57D8E7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o-RO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563E52D3-63D0-465F-B764-40EA3BEB6609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DA972423-77CB-46F8-9941-D74A81F01097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E288A9F-918E-4050-971F-C9BB838215B9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E72AFFB-2E35-4001-A036-FE02C5E58DC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ECBC72BA-E8C2-446B-8ED2-D018C084A60F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8F09808F-F5F0-417B-9A63-8C908EDBF6CB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49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50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51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609EFC6-BBFA-4047-A649-B4887FD34200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B425E65B-22D6-407A-989F-7AAFB11F80C4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o-RO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625A341E-F5B5-4AC6-83AA-89AA8BB4E461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62077A2E-AA61-483B-BF92-BCA536CD61A2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F89F7226-FCD1-48DD-9ADA-EB6A7F0DFA6D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44DE2367-B763-4973-9834-A18E3D6B9891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o-RO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3E3ECFDF-BCC3-4EE9-8009-6DE5A3E790A5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A16BEA9A-F314-4F6E-943F-EC320F7D8B3C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5B127334-C2D1-47E3-B127-6935BACA618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83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96503E75-0A51-46E0-AE17-9E797B1977CF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86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B1CC798E-9038-439D-A2AD-C9F7980079B8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91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7D942595-0100-415E-A239-890A761B6F59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96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97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98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E016EDFC-824A-41B0-9556-B35A6EB6450B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630D00F9-DECC-44C9-932A-169093A7DC23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o-RO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60C9A33B-0B7E-4C46-A42E-83885C7DA6BD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75E0B806-7935-4009-BD0B-0D57E7D11AF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A9530D7A-DEA2-4D21-9606-7BEFFD490CBF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51013928-086A-4328-ACA6-5B24294C9127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o-RO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9A8C3CFA-AF53-41D2-A4C5-6B2678BF1A63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F4A1C6FA-DA66-4342-BB8F-E4354936AD9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26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11C4A801-80EB-4958-B6F2-220D43A10CA1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2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3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1E75BFF6-D8D2-4C47-87E7-7003E18ADAC7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33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948CC7C4-6115-4024-94CB-2931CB83A443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3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3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38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95CE3CC9-A8FB-4D5C-85DA-A0857C2812FC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41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42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43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44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45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D2E37C5C-21D5-4FCC-8AED-9A5DBE92A1E1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o-RO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10000">
              <a:srgbClr val="6bd1ec"/>
            </a:gs>
            <a:gs pos="100000">
              <a:srgbClr val="06588e"/>
            </a:gs>
          </a:gsLst>
          <a:lin ang="612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0" name="Group 6"/>
          <p:cNvGrpSpPr/>
          <p:nvPr/>
        </p:nvGrpSpPr>
        <p:grpSpPr>
          <a:xfrm>
            <a:off x="9206640" y="2963160"/>
            <a:ext cx="2981880" cy="3209040"/>
            <a:chOff x="9206640" y="2963160"/>
            <a:chExt cx="2981880" cy="3209040"/>
          </a:xfrm>
        </p:grpSpPr>
        <p:sp>
          <p:nvSpPr>
            <p:cNvPr id="1" name="Straight Connector 7"/>
            <p:cNvSpPr/>
            <p:nvPr/>
          </p:nvSpPr>
          <p:spPr>
            <a:xfrm flipH="1">
              <a:off x="11275920" y="2963160"/>
              <a:ext cx="912600" cy="912960"/>
            </a:xfrm>
            <a:prstGeom prst="line">
              <a:avLst/>
            </a:prstGeom>
            <a:ln cap="rnd" w="9525">
              <a:solidFill>
                <a:srgbClr val="ffffff"/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2" name="Straight Connector 8"/>
            <p:cNvSpPr/>
            <p:nvPr/>
          </p:nvSpPr>
          <p:spPr>
            <a:xfrm flipH="1">
              <a:off x="9206640" y="3190320"/>
              <a:ext cx="2981880" cy="2981880"/>
            </a:xfrm>
            <a:prstGeom prst="line">
              <a:avLst/>
            </a:prstGeom>
            <a:ln cap="rnd" w="9525">
              <a:solidFill>
                <a:srgbClr val="ffffff"/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3" name="Straight Connector 9"/>
            <p:cNvSpPr/>
            <p:nvPr/>
          </p:nvSpPr>
          <p:spPr>
            <a:xfrm flipH="1">
              <a:off x="10292040" y="3285000"/>
              <a:ext cx="1896480" cy="1896480"/>
            </a:xfrm>
            <a:prstGeom prst="line">
              <a:avLst/>
            </a:prstGeom>
            <a:ln cap="rnd" w="9525">
              <a:solidFill>
                <a:srgbClr val="ffffff"/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4" name="Straight Connector 10"/>
            <p:cNvSpPr/>
            <p:nvPr/>
          </p:nvSpPr>
          <p:spPr>
            <a:xfrm flipH="1">
              <a:off x="10442880" y="3130920"/>
              <a:ext cx="1745640" cy="1745640"/>
            </a:xfrm>
            <a:prstGeom prst="line">
              <a:avLst/>
            </a:prstGeom>
            <a:ln cap="rnd" w="28575">
              <a:solidFill>
                <a:srgbClr val="ffffff"/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5" name="Straight Connector 11"/>
            <p:cNvSpPr/>
            <p:nvPr/>
          </p:nvSpPr>
          <p:spPr>
            <a:xfrm flipH="1">
              <a:off x="10918800" y="3682800"/>
              <a:ext cx="1269720" cy="1270080"/>
            </a:xfrm>
            <a:prstGeom prst="line">
              <a:avLst/>
            </a:prstGeom>
            <a:ln cap="rnd" w="28575">
              <a:solidFill>
                <a:srgbClr val="ffffff"/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</p:grpSp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84360" y="685800"/>
            <a:ext cx="8000640" cy="29714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p>
            <a:pPr>
              <a:lnSpc>
                <a:spcPct val="100000"/>
              </a:lnSpc>
              <a:buNone/>
            </a:pPr>
            <a:r>
              <a:rPr b="0" lang="ro-RO" sz="4800" spc="-1" strike="noStrike" cap="all">
                <a:solidFill>
                  <a:srgbClr val="ffffff"/>
                </a:solidFill>
                <a:latin typeface="Century Gothic"/>
              </a:rPr>
              <a:t>Faceți clic pentru a edita stilul de titlu coordonator</a:t>
            </a:r>
            <a:endParaRPr b="0" lang="en-US" sz="4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dt" idx="1"/>
          </p:nvPr>
        </p:nvSpPr>
        <p:spPr>
          <a:xfrm>
            <a:off x="9904320" y="6172200"/>
            <a:ext cx="1599840" cy="364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>
            <a:lvl1pPr algn="r">
              <a:lnSpc>
                <a:spcPct val="100000"/>
              </a:lnSpc>
              <a:buNone/>
              <a:defRPr b="0" lang="en-US" sz="1000" spc="-1" strike="noStrike">
                <a:solidFill>
                  <a:srgbClr val="0a304a"/>
                </a:solidFill>
                <a:latin typeface="Century Gothic"/>
              </a:defRPr>
            </a:lvl1pPr>
          </a:lstStyle>
          <a:p>
            <a:pPr algn="r">
              <a:lnSpc>
                <a:spcPct val="100000"/>
              </a:lnSpc>
              <a:buNone/>
            </a:pPr>
            <a:r>
              <a:rPr b="0" lang="en-US" sz="1000" spc="-1" strike="noStrike">
                <a:solidFill>
                  <a:srgbClr val="0a304a"/>
                </a:solidFill>
                <a:latin typeface="Century Gothic"/>
              </a:rPr>
              <a:t>&lt;date/time&gt;</a:t>
            </a:r>
            <a:endParaRPr b="0" lang="ro-RO" sz="1000" spc="-1" strike="noStrike">
              <a:latin typeface="Times New Roman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ftr" idx="2"/>
          </p:nvPr>
        </p:nvSpPr>
        <p:spPr>
          <a:xfrm>
            <a:off x="684360" y="6172200"/>
            <a:ext cx="7543440" cy="364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>
            <a:lvl1pPr algn="ctr">
              <a:buNone/>
              <a:defRPr b="0" lang="ro-RO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ro-RO" sz="1400" spc="-1" strike="noStrike">
                <a:latin typeface="Times New Roman"/>
              </a:rPr>
              <a:t>&lt;footer&gt;</a:t>
            </a:r>
            <a:endParaRPr b="0" lang="ro-RO" sz="1400" spc="-1" strike="noStrike"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sldNum" idx="3"/>
          </p:nvPr>
        </p:nvSpPr>
        <p:spPr>
          <a:xfrm>
            <a:off x="10363320" y="5578560"/>
            <a:ext cx="1141920" cy="669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buNone/>
              <a:defRPr b="0" lang="en-US" sz="3200" spc="-1" strike="noStrike">
                <a:solidFill>
                  <a:srgbClr val="0a304a"/>
                </a:solidFill>
                <a:latin typeface="Century Gothic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B414C00B-56E1-4311-9BAB-4C3ABE5039D3}" type="slidenum">
              <a:rPr b="0" lang="en-US" sz="3200" spc="-1" strike="noStrike">
                <a:solidFill>
                  <a:srgbClr val="0a304a"/>
                </a:solidFill>
                <a:latin typeface="Century Gothic"/>
              </a:rPr>
              <a:t>&lt;number&gt;</a:t>
            </a:fld>
            <a:endParaRPr b="0" lang="ro-RO" sz="3200" spc="-1" strike="noStrike">
              <a:latin typeface="Times New Roman"/>
            </a:endParaRPr>
          </a:p>
        </p:txBody>
      </p:sp>
      <p:sp>
        <p:nvSpPr>
          <p:cNvPr id="10" name="Straight Connector 15"/>
          <p:cNvSpPr/>
          <p:nvPr/>
        </p:nvSpPr>
        <p:spPr>
          <a:xfrm flipH="1">
            <a:off x="8227800" y="8280"/>
            <a:ext cx="3809880" cy="3809880"/>
          </a:xfrm>
          <a:prstGeom prst="line">
            <a:avLst/>
          </a:prstGeom>
          <a:ln cap="rnd" w="12700">
            <a:solidFill>
              <a:srgbClr val="ffffff"/>
            </a:solidFill>
            <a:rou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" name="Straight Connector 16"/>
          <p:cNvSpPr/>
          <p:nvPr/>
        </p:nvSpPr>
        <p:spPr>
          <a:xfrm flipH="1">
            <a:off x="6108120" y="91440"/>
            <a:ext cx="6080400" cy="6080760"/>
          </a:xfrm>
          <a:prstGeom prst="line">
            <a:avLst/>
          </a:prstGeom>
          <a:ln cap="rnd" w="12700">
            <a:solidFill>
              <a:srgbClr val="ffffff"/>
            </a:solidFill>
            <a:rou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" name="Straight Connector 18"/>
          <p:cNvSpPr/>
          <p:nvPr/>
        </p:nvSpPr>
        <p:spPr>
          <a:xfrm flipH="1">
            <a:off x="7235640" y="228600"/>
            <a:ext cx="4952880" cy="4952880"/>
          </a:xfrm>
          <a:prstGeom prst="line">
            <a:avLst/>
          </a:prstGeom>
          <a:ln cap="rnd" w="12700">
            <a:solidFill>
              <a:srgbClr val="ffffff"/>
            </a:solidFill>
            <a:rou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3" name="Straight Connector 20"/>
          <p:cNvSpPr/>
          <p:nvPr/>
        </p:nvSpPr>
        <p:spPr>
          <a:xfrm flipH="1">
            <a:off x="7335720" y="32040"/>
            <a:ext cx="4852800" cy="4853160"/>
          </a:xfrm>
          <a:prstGeom prst="line">
            <a:avLst/>
          </a:prstGeom>
          <a:ln cap="rnd" w="31750">
            <a:solidFill>
              <a:srgbClr val="ffffff"/>
            </a:solidFill>
            <a:rou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4" name="Straight Connector 22"/>
          <p:cNvSpPr/>
          <p:nvPr/>
        </p:nvSpPr>
        <p:spPr>
          <a:xfrm flipH="1">
            <a:off x="7845120" y="609480"/>
            <a:ext cx="4343400" cy="4343400"/>
          </a:xfrm>
          <a:prstGeom prst="line">
            <a:avLst/>
          </a:prstGeom>
          <a:ln cap="rnd" w="31750">
            <a:solidFill>
              <a:srgbClr val="ffffff"/>
            </a:solidFill>
            <a:rou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5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f496f"/>
                </a:solidFill>
                <a:latin typeface="Century Gothic"/>
              </a:rPr>
              <a:t>Click to edit the outline text format</a:t>
            </a:r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600" spc="-1" strike="noStrike">
                <a:solidFill>
                  <a:srgbClr val="0f496f"/>
                </a:solidFill>
                <a:latin typeface="Century Gothic"/>
              </a:rPr>
              <a:t>Second Outline Level</a:t>
            </a:r>
            <a:endParaRPr b="0" lang="en-US" sz="1600" spc="-1" strike="noStrike">
              <a:solidFill>
                <a:srgbClr val="0f496f"/>
              </a:solidFill>
              <a:latin typeface="Century Gothic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400" spc="-1" strike="noStrike">
                <a:solidFill>
                  <a:srgbClr val="0f496f"/>
                </a:solidFill>
                <a:latin typeface="Century Gothic"/>
              </a:rPr>
              <a:t>Third Outline Level</a:t>
            </a:r>
            <a:endParaRPr b="0" lang="en-US" sz="1400" spc="-1" strike="noStrike">
              <a:solidFill>
                <a:srgbClr val="0f496f"/>
              </a:solidFill>
              <a:latin typeface="Century Gothic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400" spc="-1" strike="noStrike">
                <a:solidFill>
                  <a:srgbClr val="0f496f"/>
                </a:solidFill>
                <a:latin typeface="Century Gothic"/>
              </a:rPr>
              <a:t>Fourth Outline Level</a:t>
            </a:r>
            <a:endParaRPr b="0" lang="en-US" sz="1400" spc="-1" strike="noStrike">
              <a:solidFill>
                <a:srgbClr val="0f496f"/>
              </a:solidFill>
              <a:latin typeface="Century Gothic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f496f"/>
                </a:solidFill>
                <a:latin typeface="Century Gothic"/>
              </a:rPr>
              <a:t>Fifth Outline Level</a:t>
            </a:r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f496f"/>
                </a:solidFill>
                <a:latin typeface="Century Gothic"/>
              </a:rPr>
              <a:t>Sixth Outline Level</a:t>
            </a:r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f496f"/>
                </a:solidFill>
                <a:latin typeface="Century Gothic"/>
              </a:rPr>
              <a:t>Seventh Outline Level</a:t>
            </a:r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10000">
              <a:srgbClr val="6bd1ec"/>
            </a:gs>
            <a:gs pos="100000">
              <a:srgbClr val="06588e"/>
            </a:gs>
          </a:gsLst>
          <a:lin ang="612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6"/>
          <p:cNvGrpSpPr/>
          <p:nvPr/>
        </p:nvGrpSpPr>
        <p:grpSpPr>
          <a:xfrm>
            <a:off x="9206640" y="2963160"/>
            <a:ext cx="2981880" cy="3209040"/>
            <a:chOff x="9206640" y="2963160"/>
            <a:chExt cx="2981880" cy="3209040"/>
          </a:xfrm>
        </p:grpSpPr>
        <p:sp>
          <p:nvSpPr>
            <p:cNvPr id="53" name="Straight Connector 7"/>
            <p:cNvSpPr/>
            <p:nvPr/>
          </p:nvSpPr>
          <p:spPr>
            <a:xfrm flipH="1">
              <a:off x="11275920" y="2963160"/>
              <a:ext cx="912600" cy="912960"/>
            </a:xfrm>
            <a:prstGeom prst="line">
              <a:avLst/>
            </a:prstGeom>
            <a:ln cap="rnd" w="9525">
              <a:solidFill>
                <a:srgbClr val="ffffff"/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54" name="Straight Connector 8"/>
            <p:cNvSpPr/>
            <p:nvPr/>
          </p:nvSpPr>
          <p:spPr>
            <a:xfrm flipH="1">
              <a:off x="9206640" y="3190320"/>
              <a:ext cx="2981880" cy="2981880"/>
            </a:xfrm>
            <a:prstGeom prst="line">
              <a:avLst/>
            </a:prstGeom>
            <a:ln cap="rnd" w="9525">
              <a:solidFill>
                <a:srgbClr val="ffffff"/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55" name="Straight Connector 9"/>
            <p:cNvSpPr/>
            <p:nvPr/>
          </p:nvSpPr>
          <p:spPr>
            <a:xfrm flipH="1">
              <a:off x="10292040" y="3285000"/>
              <a:ext cx="1896480" cy="1896480"/>
            </a:xfrm>
            <a:prstGeom prst="line">
              <a:avLst/>
            </a:prstGeom>
            <a:ln cap="rnd" w="9525">
              <a:solidFill>
                <a:srgbClr val="ffffff"/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56" name="Straight Connector 10"/>
            <p:cNvSpPr/>
            <p:nvPr/>
          </p:nvSpPr>
          <p:spPr>
            <a:xfrm flipH="1">
              <a:off x="10442880" y="3130920"/>
              <a:ext cx="1745640" cy="1745640"/>
            </a:xfrm>
            <a:prstGeom prst="line">
              <a:avLst/>
            </a:prstGeom>
            <a:ln cap="rnd" w="28575">
              <a:solidFill>
                <a:srgbClr val="ffffff"/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57" name="Straight Connector 11"/>
            <p:cNvSpPr/>
            <p:nvPr/>
          </p:nvSpPr>
          <p:spPr>
            <a:xfrm flipH="1">
              <a:off x="10918800" y="3682800"/>
              <a:ext cx="1269720" cy="1270080"/>
            </a:xfrm>
            <a:prstGeom prst="line">
              <a:avLst/>
            </a:prstGeom>
            <a:ln cap="rnd" w="28575">
              <a:solidFill>
                <a:srgbClr val="ffffff"/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</p:grpSp>
      <p:sp>
        <p:nvSpPr>
          <p:cNvPr id="58" name="PlaceHolder 1"/>
          <p:cNvSpPr>
            <a:spLocks noGrp="1"/>
          </p:cNvSpPr>
          <p:nvPr>
            <p:ph type="dt" idx="4"/>
          </p:nvPr>
        </p:nvSpPr>
        <p:spPr>
          <a:xfrm>
            <a:off x="9904320" y="6172200"/>
            <a:ext cx="1599840" cy="364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>
            <a:lvl1pPr algn="r">
              <a:lnSpc>
                <a:spcPct val="100000"/>
              </a:lnSpc>
              <a:buNone/>
              <a:defRPr b="0" lang="en-US" sz="1000" spc="-1" strike="noStrike">
                <a:solidFill>
                  <a:srgbClr val="0a304a"/>
                </a:solidFill>
                <a:latin typeface="Century Gothic"/>
              </a:defRPr>
            </a:lvl1pPr>
          </a:lstStyle>
          <a:p>
            <a:pPr algn="r">
              <a:lnSpc>
                <a:spcPct val="100000"/>
              </a:lnSpc>
              <a:buNone/>
            </a:pPr>
            <a:r>
              <a:rPr b="0" lang="en-US" sz="1000" spc="-1" strike="noStrike">
                <a:solidFill>
                  <a:srgbClr val="0a304a"/>
                </a:solidFill>
                <a:latin typeface="Century Gothic"/>
              </a:rPr>
              <a:t>&lt;date/time&gt;</a:t>
            </a:r>
            <a:endParaRPr b="0" lang="ro-RO" sz="1000" spc="-1" strike="noStrike">
              <a:latin typeface="Times New Roman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ftr" idx="5"/>
          </p:nvPr>
        </p:nvSpPr>
        <p:spPr>
          <a:xfrm>
            <a:off x="684360" y="6172200"/>
            <a:ext cx="7543440" cy="364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>
            <a:lvl1pPr algn="ctr">
              <a:buNone/>
              <a:defRPr b="0" lang="ro-RO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ro-RO" sz="1400" spc="-1" strike="noStrike">
                <a:latin typeface="Times New Roman"/>
              </a:rPr>
              <a:t>&lt;footer&gt;</a:t>
            </a:r>
            <a:endParaRPr b="0" lang="ro-RO" sz="1400" spc="-1" strike="noStrike">
              <a:latin typeface="Times New Roman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sldNum" idx="6"/>
          </p:nvPr>
        </p:nvSpPr>
        <p:spPr>
          <a:xfrm>
            <a:off x="10363320" y="5578560"/>
            <a:ext cx="1141920" cy="669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buNone/>
              <a:defRPr b="0" lang="en-US" sz="3200" spc="-1" strike="noStrike">
                <a:solidFill>
                  <a:srgbClr val="0a304a"/>
                </a:solidFill>
                <a:latin typeface="Century Gothic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13E0F82A-A9BD-4BE1-A8E0-D5112504A425}" type="slidenum">
              <a:rPr b="0" lang="en-US" sz="3200" spc="-1" strike="noStrike">
                <a:solidFill>
                  <a:srgbClr val="0a304a"/>
                </a:solidFill>
                <a:latin typeface="Century Gothic"/>
              </a:rPr>
              <a:t>&lt;number&gt;</a:t>
            </a:fld>
            <a:endParaRPr b="0" lang="ro-RO" sz="3200" spc="-1" strike="noStrike">
              <a:latin typeface="Times New Roman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en-US" sz="1800" spc="-1" strike="noStrike">
                <a:solidFill>
                  <a:srgbClr val="ffffff"/>
                </a:solidFill>
                <a:latin typeface="Century Gothic"/>
              </a:rPr>
              <a:t>Click to edit the title text format</a:t>
            </a:r>
            <a:endParaRPr b="0" lang="en-US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62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f496f"/>
                </a:solidFill>
                <a:latin typeface="Century Gothic"/>
              </a:rPr>
              <a:t>Click to edit the outline text format</a:t>
            </a:r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600" spc="-1" strike="noStrike">
                <a:solidFill>
                  <a:srgbClr val="0f496f"/>
                </a:solidFill>
                <a:latin typeface="Century Gothic"/>
              </a:rPr>
              <a:t>Second Outline Level</a:t>
            </a:r>
            <a:endParaRPr b="0" lang="en-US" sz="1600" spc="-1" strike="noStrike">
              <a:solidFill>
                <a:srgbClr val="0f496f"/>
              </a:solidFill>
              <a:latin typeface="Century Gothic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400" spc="-1" strike="noStrike">
                <a:solidFill>
                  <a:srgbClr val="0f496f"/>
                </a:solidFill>
                <a:latin typeface="Century Gothic"/>
              </a:rPr>
              <a:t>Third Outline Level</a:t>
            </a:r>
            <a:endParaRPr b="0" lang="en-US" sz="1400" spc="-1" strike="noStrike">
              <a:solidFill>
                <a:srgbClr val="0f496f"/>
              </a:solidFill>
              <a:latin typeface="Century Gothic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400" spc="-1" strike="noStrike">
                <a:solidFill>
                  <a:srgbClr val="0f496f"/>
                </a:solidFill>
                <a:latin typeface="Century Gothic"/>
              </a:rPr>
              <a:t>Fourth Outline Level</a:t>
            </a:r>
            <a:endParaRPr b="0" lang="en-US" sz="1400" spc="-1" strike="noStrike">
              <a:solidFill>
                <a:srgbClr val="0f496f"/>
              </a:solidFill>
              <a:latin typeface="Century Gothic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f496f"/>
                </a:solidFill>
                <a:latin typeface="Century Gothic"/>
              </a:rPr>
              <a:t>Fifth Outline Level</a:t>
            </a:r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f496f"/>
                </a:solidFill>
                <a:latin typeface="Century Gothic"/>
              </a:rPr>
              <a:t>Sixth Outline Level</a:t>
            </a:r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f496f"/>
                </a:solidFill>
                <a:latin typeface="Century Gothic"/>
              </a:rPr>
              <a:t>Seventh Outline Level</a:t>
            </a:r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10000">
              <a:srgbClr val="6bd1ec"/>
            </a:gs>
            <a:gs pos="100000">
              <a:srgbClr val="06588e"/>
            </a:gs>
          </a:gsLst>
          <a:lin ang="612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" name="Group 6"/>
          <p:cNvGrpSpPr/>
          <p:nvPr/>
        </p:nvGrpSpPr>
        <p:grpSpPr>
          <a:xfrm>
            <a:off x="9206640" y="2963160"/>
            <a:ext cx="2981880" cy="3209040"/>
            <a:chOff x="9206640" y="2963160"/>
            <a:chExt cx="2981880" cy="3209040"/>
          </a:xfrm>
        </p:grpSpPr>
        <p:sp>
          <p:nvSpPr>
            <p:cNvPr id="100" name="Straight Connector 7"/>
            <p:cNvSpPr/>
            <p:nvPr/>
          </p:nvSpPr>
          <p:spPr>
            <a:xfrm flipH="1">
              <a:off x="11275920" y="2963160"/>
              <a:ext cx="912600" cy="912960"/>
            </a:xfrm>
            <a:prstGeom prst="line">
              <a:avLst/>
            </a:prstGeom>
            <a:ln cap="rnd" w="9525">
              <a:solidFill>
                <a:srgbClr val="ffffff"/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01" name="Straight Connector 8"/>
            <p:cNvSpPr/>
            <p:nvPr/>
          </p:nvSpPr>
          <p:spPr>
            <a:xfrm flipH="1">
              <a:off x="9206640" y="3190320"/>
              <a:ext cx="2981880" cy="2981880"/>
            </a:xfrm>
            <a:prstGeom prst="line">
              <a:avLst/>
            </a:prstGeom>
            <a:ln cap="rnd" w="9525">
              <a:solidFill>
                <a:srgbClr val="ffffff"/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02" name="Straight Connector 9"/>
            <p:cNvSpPr/>
            <p:nvPr/>
          </p:nvSpPr>
          <p:spPr>
            <a:xfrm flipH="1">
              <a:off x="10292040" y="3285000"/>
              <a:ext cx="1896480" cy="1896480"/>
            </a:xfrm>
            <a:prstGeom prst="line">
              <a:avLst/>
            </a:prstGeom>
            <a:ln cap="rnd" w="9525">
              <a:solidFill>
                <a:srgbClr val="ffffff"/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03" name="Straight Connector 10"/>
            <p:cNvSpPr/>
            <p:nvPr/>
          </p:nvSpPr>
          <p:spPr>
            <a:xfrm flipH="1">
              <a:off x="10442880" y="3130920"/>
              <a:ext cx="1745640" cy="1745640"/>
            </a:xfrm>
            <a:prstGeom prst="line">
              <a:avLst/>
            </a:prstGeom>
            <a:ln cap="rnd" w="28575">
              <a:solidFill>
                <a:srgbClr val="ffffff"/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04" name="Straight Connector 11"/>
            <p:cNvSpPr/>
            <p:nvPr/>
          </p:nvSpPr>
          <p:spPr>
            <a:xfrm flipH="1">
              <a:off x="10918800" y="3682800"/>
              <a:ext cx="1269720" cy="1270080"/>
            </a:xfrm>
            <a:prstGeom prst="line">
              <a:avLst/>
            </a:prstGeom>
            <a:ln cap="rnd" w="28575">
              <a:solidFill>
                <a:srgbClr val="ffffff"/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</p:grpSp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684360" y="4487400"/>
            <a:ext cx="8534160" cy="1506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>
              <a:lnSpc>
                <a:spcPct val="100000"/>
              </a:lnSpc>
              <a:buNone/>
            </a:pPr>
            <a:r>
              <a:rPr b="0" lang="ro-RO" sz="3600" spc="-1" strike="noStrike" cap="all">
                <a:solidFill>
                  <a:srgbClr val="ffffff"/>
                </a:solidFill>
                <a:latin typeface="Century Gothic"/>
              </a:rPr>
              <a:t>Faceți clic pentru a edita stilul de titlu coordonator</a:t>
            </a:r>
            <a:endParaRPr b="0" lang="en-US" sz="36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684360" y="685800"/>
            <a:ext cx="8534160" cy="36147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marL="285840" indent="-285840">
              <a:lnSpc>
                <a:spcPct val="100000"/>
              </a:lnSpc>
              <a:spcBef>
                <a:spcPts val="400"/>
              </a:spcBef>
              <a:spcAft>
                <a:spcPts val="601"/>
              </a:spcAft>
              <a:buClr>
                <a:srgbClr val="ffffff"/>
              </a:buClr>
              <a:buSzPct val="80000"/>
              <a:buFont typeface="Wingdings 3" charset="2"/>
              <a:buChar char=""/>
            </a:pPr>
            <a:r>
              <a:rPr b="0" lang="ro-RO" sz="2000" spc="-1" strike="noStrike">
                <a:solidFill>
                  <a:srgbClr val="0f496f"/>
                </a:solidFill>
                <a:latin typeface="Century Gothic"/>
              </a:rPr>
              <a:t>Editați stilurile de text coordonator</a:t>
            </a:r>
            <a:endParaRPr b="0" lang="en-US" sz="2000" spc="-1" strike="noStrike">
              <a:solidFill>
                <a:srgbClr val="0f496f"/>
              </a:solidFill>
              <a:latin typeface="Century Gothic"/>
            </a:endParaRPr>
          </a:p>
          <a:p>
            <a:pPr lvl="1" marL="743040" indent="-285840">
              <a:lnSpc>
                <a:spcPct val="100000"/>
              </a:lnSpc>
              <a:spcBef>
                <a:spcPts val="360"/>
              </a:spcBef>
              <a:spcAft>
                <a:spcPts val="601"/>
              </a:spcAft>
              <a:buClr>
                <a:srgbClr val="ffffff"/>
              </a:buClr>
              <a:buSzPct val="80000"/>
              <a:buFont typeface="Wingdings 3" charset="2"/>
              <a:buChar char=""/>
            </a:pPr>
            <a:r>
              <a:rPr b="0" lang="ro-RO" sz="1800" spc="-1" strike="noStrike">
                <a:solidFill>
                  <a:srgbClr val="0f496f"/>
                </a:solidFill>
                <a:latin typeface="Century Gothic"/>
              </a:rPr>
              <a:t>Al doilea nivel</a:t>
            </a:r>
            <a:endParaRPr b="0" lang="en-US" sz="1800" spc="-1" strike="noStrike">
              <a:solidFill>
                <a:srgbClr val="0f496f"/>
              </a:solidFill>
              <a:latin typeface="Century Gothic"/>
            </a:endParaRPr>
          </a:p>
          <a:p>
            <a:pPr lvl="2" marL="1200240" indent="-285840">
              <a:lnSpc>
                <a:spcPct val="100000"/>
              </a:lnSpc>
              <a:spcBef>
                <a:spcPts val="320"/>
              </a:spcBef>
              <a:spcAft>
                <a:spcPts val="601"/>
              </a:spcAft>
              <a:buClr>
                <a:srgbClr val="ffffff"/>
              </a:buClr>
              <a:buSzPct val="80000"/>
              <a:buFont typeface="Wingdings 3" charset="2"/>
              <a:buChar char=""/>
            </a:pPr>
            <a:r>
              <a:rPr b="0" lang="ro-RO" sz="1600" spc="-1" strike="noStrike">
                <a:solidFill>
                  <a:srgbClr val="0f496f"/>
                </a:solidFill>
                <a:latin typeface="Century Gothic"/>
              </a:rPr>
              <a:t>Al treilea nivel</a:t>
            </a:r>
            <a:endParaRPr b="0" lang="en-US" sz="1600" spc="-1" strike="noStrike">
              <a:solidFill>
                <a:srgbClr val="0f496f"/>
              </a:solidFill>
              <a:latin typeface="Century Gothic"/>
            </a:endParaRPr>
          </a:p>
          <a:p>
            <a:pPr lvl="3" marL="1542960" indent="-171360">
              <a:lnSpc>
                <a:spcPct val="100000"/>
              </a:lnSpc>
              <a:spcBef>
                <a:spcPts val="281"/>
              </a:spcBef>
              <a:spcAft>
                <a:spcPts val="601"/>
              </a:spcAft>
              <a:buClr>
                <a:srgbClr val="ffffff"/>
              </a:buClr>
              <a:buSzPct val="80000"/>
              <a:buFont typeface="Wingdings 3" charset="2"/>
              <a:buChar char=""/>
            </a:pPr>
            <a:r>
              <a:rPr b="0" lang="ro-RO" sz="1400" spc="-1" strike="noStrike">
                <a:solidFill>
                  <a:srgbClr val="0f496f"/>
                </a:solidFill>
                <a:latin typeface="Century Gothic"/>
              </a:rPr>
              <a:t>Al patrulea nivel</a:t>
            </a:r>
            <a:endParaRPr b="0" lang="en-US" sz="1400" spc="-1" strike="noStrike">
              <a:solidFill>
                <a:srgbClr val="0f496f"/>
              </a:solidFill>
              <a:latin typeface="Century Gothic"/>
            </a:endParaRPr>
          </a:p>
          <a:p>
            <a:pPr lvl="4" marL="2000160" indent="-171360">
              <a:lnSpc>
                <a:spcPct val="100000"/>
              </a:lnSpc>
              <a:spcBef>
                <a:spcPts val="281"/>
              </a:spcBef>
              <a:spcAft>
                <a:spcPts val="601"/>
              </a:spcAft>
              <a:buClr>
                <a:srgbClr val="ffffff"/>
              </a:buClr>
              <a:buSzPct val="80000"/>
              <a:buFont typeface="Wingdings 3" charset="2"/>
              <a:buChar char=""/>
            </a:pPr>
            <a:r>
              <a:rPr b="0" lang="ro-RO" sz="1400" spc="-1" strike="noStrike">
                <a:solidFill>
                  <a:srgbClr val="0f496f"/>
                </a:solidFill>
                <a:latin typeface="Century Gothic"/>
              </a:rPr>
              <a:t>Al cincilea nivel</a:t>
            </a:r>
            <a:endParaRPr b="0" lang="en-US" sz="1400" spc="-1" strike="noStrike">
              <a:solidFill>
                <a:srgbClr val="0f496f"/>
              </a:solidFill>
              <a:latin typeface="Century Gothic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 type="dt" idx="7"/>
          </p:nvPr>
        </p:nvSpPr>
        <p:spPr>
          <a:xfrm>
            <a:off x="9904320" y="6172200"/>
            <a:ext cx="1599840" cy="364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>
            <a:lvl1pPr algn="r">
              <a:lnSpc>
                <a:spcPct val="100000"/>
              </a:lnSpc>
              <a:buNone/>
              <a:defRPr b="0" lang="en-US" sz="1000" spc="-1" strike="noStrike">
                <a:solidFill>
                  <a:srgbClr val="0a304a"/>
                </a:solidFill>
                <a:latin typeface="Century Gothic"/>
              </a:defRPr>
            </a:lvl1pPr>
          </a:lstStyle>
          <a:p>
            <a:pPr algn="r">
              <a:lnSpc>
                <a:spcPct val="100000"/>
              </a:lnSpc>
              <a:buNone/>
            </a:pPr>
            <a:r>
              <a:rPr b="0" lang="en-US" sz="1000" spc="-1" strike="noStrike">
                <a:solidFill>
                  <a:srgbClr val="0a304a"/>
                </a:solidFill>
                <a:latin typeface="Century Gothic"/>
              </a:rPr>
              <a:t>&lt;date/time&gt;</a:t>
            </a:r>
            <a:endParaRPr b="0" lang="ro-RO" sz="1000" spc="-1" strike="noStrike">
              <a:latin typeface="Times New Roman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 type="ftr" idx="8"/>
          </p:nvPr>
        </p:nvSpPr>
        <p:spPr>
          <a:xfrm>
            <a:off x="684360" y="6172200"/>
            <a:ext cx="7543440" cy="364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>
            <a:lvl1pPr algn="ctr">
              <a:buNone/>
              <a:defRPr b="0" lang="ro-RO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ro-RO" sz="1400" spc="-1" strike="noStrike">
                <a:latin typeface="Times New Roman"/>
              </a:rPr>
              <a:t>&lt;footer&gt;</a:t>
            </a:r>
            <a:endParaRPr b="0" lang="ro-RO" sz="1400" spc="-1" strike="noStrike">
              <a:latin typeface="Times New Roman"/>
            </a:endParaRPr>
          </a:p>
        </p:txBody>
      </p:sp>
      <p:sp>
        <p:nvSpPr>
          <p:cNvPr id="109" name="PlaceHolder 5"/>
          <p:cNvSpPr>
            <a:spLocks noGrp="1"/>
          </p:cNvSpPr>
          <p:nvPr>
            <p:ph type="sldNum" idx="9"/>
          </p:nvPr>
        </p:nvSpPr>
        <p:spPr>
          <a:xfrm>
            <a:off x="10363320" y="5578560"/>
            <a:ext cx="1141920" cy="669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buNone/>
              <a:defRPr b="0" lang="en-US" sz="3200" spc="-1" strike="noStrike">
                <a:solidFill>
                  <a:srgbClr val="0a304a"/>
                </a:solidFill>
                <a:latin typeface="Century Gothic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C5CA7E02-5E66-4B14-8D30-29A2426CAC7D}" type="slidenum">
              <a:rPr b="0" lang="en-US" sz="3200" spc="-1" strike="noStrike">
                <a:solidFill>
                  <a:srgbClr val="0a304a"/>
                </a:solidFill>
                <a:latin typeface="Century Gothic"/>
              </a:rPr>
              <a:t>&lt;number&gt;</a:t>
            </a:fld>
            <a:endParaRPr b="0" lang="ro-RO" sz="3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image" Target="../media/image6.wmf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image" Target="../media/image12.jpeg"/><Relationship Id="rId3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2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2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slideLayout" Target="../slideLayouts/slideLayout2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slideLayout" Target="../slideLayouts/slideLayout2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slideLayout" Target="../slideLayouts/slideLayout2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25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hyperlink" Target="https://www.agroinfo.ro/politic/document-madr-subventii-apia-cuantum-hectar-sprijin-de-baza-maxim-125-41-euro-ha-in-2023" TargetMode="External"/><Relationship Id="rId3" Type="http://schemas.openxmlformats.org/officeDocument/2006/relationships/hyperlink" Target="https://www.agroinfo.ro/politic/document-madr-subventii-apia-cuantum-hectar-sprijin-de-baza-maxim-125-41-euro-ha-in-2023" TargetMode="External"/><Relationship Id="rId4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6.jpeg"/><Relationship Id="rId2" Type="http://schemas.openxmlformats.org/officeDocument/2006/relationships/slideLayout" Target="../slideLayouts/slideLayout1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7.jpeg"/><Relationship Id="rId2" Type="http://schemas.openxmlformats.org/officeDocument/2006/relationships/slideLayout" Target="../slideLayouts/slideLayout13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slideLayout" Target="../slideLayouts/slideLayout13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29.jpeg"/><Relationship Id="rId2" Type="http://schemas.openxmlformats.org/officeDocument/2006/relationships/chart" Target="../charts/chart1.xml"/><Relationship Id="rId3" Type="http://schemas.openxmlformats.org/officeDocument/2006/relationships/slideLayout" Target="../slideLayouts/slideLayout1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30.jpeg"/><Relationship Id="rId2" Type="http://schemas.openxmlformats.org/officeDocument/2006/relationships/image" Target="../media/image31.jpeg"/><Relationship Id="rId3" Type="http://schemas.openxmlformats.org/officeDocument/2006/relationships/image" Target="../media/image32.jpeg"/><Relationship Id="rId4" Type="http://schemas.openxmlformats.org/officeDocument/2006/relationships/image" Target="../media/image33.jpeg"/><Relationship Id="rId5" Type="http://schemas.openxmlformats.org/officeDocument/2006/relationships/image" Target="../media/image34.jpeg"/><Relationship Id="rId6" Type="http://schemas.openxmlformats.org/officeDocument/2006/relationships/image" Target="../media/image35.jpeg"/><Relationship Id="rId7" Type="http://schemas.openxmlformats.org/officeDocument/2006/relationships/image" Target="../media/image36.jpeg"/><Relationship Id="rId8" Type="http://schemas.openxmlformats.org/officeDocument/2006/relationships/image" Target="../media/image37.jpeg"/><Relationship Id="rId9" Type="http://schemas.openxmlformats.org/officeDocument/2006/relationships/image" Target="../media/image38.jpeg"/><Relationship Id="rId10" Type="http://schemas.openxmlformats.org/officeDocument/2006/relationships/image" Target="../media/image39.jpeg"/><Relationship Id="rId11" Type="http://schemas.openxmlformats.org/officeDocument/2006/relationships/image" Target="../media/image40.jpeg"/><Relationship Id="rId12" Type="http://schemas.openxmlformats.org/officeDocument/2006/relationships/image" Target="../media/image41.jpeg"/><Relationship Id="rId13" Type="http://schemas.openxmlformats.org/officeDocument/2006/relationships/image" Target="../media/image42.jpeg"/><Relationship Id="rId14" Type="http://schemas.openxmlformats.org/officeDocument/2006/relationships/image" Target="../media/image43.jpeg"/><Relationship Id="rId15" Type="http://schemas.openxmlformats.org/officeDocument/2006/relationships/image" Target="../media/image44.jpeg"/><Relationship Id="rId16" Type="http://schemas.openxmlformats.org/officeDocument/2006/relationships/image" Target="../media/image45.jpeg"/><Relationship Id="rId17" Type="http://schemas.openxmlformats.org/officeDocument/2006/relationships/slideLayout" Target="../slideLayouts/slideLayout13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46.jpeg"/><Relationship Id="rId2" Type="http://schemas.openxmlformats.org/officeDocument/2006/relationships/chart" Target="../charts/chart2.xml"/><Relationship Id="rId3" Type="http://schemas.openxmlformats.org/officeDocument/2006/relationships/slideLayout" Target="../slideLayouts/slideLayout13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47.jpeg"/><Relationship Id="rId2" Type="http://schemas.openxmlformats.org/officeDocument/2006/relationships/slideLayout" Target="../slideLayouts/slideLayout13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48.jpeg"/><Relationship Id="rId2" Type="http://schemas.openxmlformats.org/officeDocument/2006/relationships/chart" Target="../charts/chart3.xml"/><Relationship Id="rId3" Type="http://schemas.openxmlformats.org/officeDocument/2006/relationships/slideLayout" Target="../slideLayouts/slideLayout13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49.jpeg"/><Relationship Id="rId2" Type="http://schemas.openxmlformats.org/officeDocument/2006/relationships/chart" Target="../charts/chart4.xml"/><Relationship Id="rId3" Type="http://schemas.openxmlformats.org/officeDocument/2006/relationships/slideLayout" Target="../slideLayouts/slideLayout13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50.jpeg"/><Relationship Id="rId2" Type="http://schemas.openxmlformats.org/officeDocument/2006/relationships/chart" Target="../charts/chart5.xml"/><Relationship Id="rId3" Type="http://schemas.openxmlformats.org/officeDocument/2006/relationships/slideLayout" Target="../slideLayouts/slideLayout13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51.jpeg"/><Relationship Id="rId2" Type="http://schemas.openxmlformats.org/officeDocument/2006/relationships/slideLayout" Target="../slideLayouts/slideLayout13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image" Target="../media/image52.jpeg"/><Relationship Id="rId2" Type="http://schemas.openxmlformats.org/officeDocument/2006/relationships/image" Target="../media/image53.jpeg"/><Relationship Id="rId3" Type="http://schemas.openxmlformats.org/officeDocument/2006/relationships/image" Target="../media/image54.jpeg"/><Relationship Id="rId4" Type="http://schemas.openxmlformats.org/officeDocument/2006/relationships/image" Target="../media/image55.jpeg"/><Relationship Id="rId5" Type="http://schemas.openxmlformats.org/officeDocument/2006/relationships/slideLayout" Target="../slideLayouts/slideLayout13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image" Target="../media/image56.jpeg"/><Relationship Id="rId2" Type="http://schemas.openxmlformats.org/officeDocument/2006/relationships/image" Target="../media/image57.jpeg"/><Relationship Id="rId3" Type="http://schemas.openxmlformats.org/officeDocument/2006/relationships/image" Target="../media/image58.jpeg"/><Relationship Id="rId4" Type="http://schemas.openxmlformats.org/officeDocument/2006/relationships/slideLayout" Target="../slideLayouts/slideLayout13.xml"/>
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image" Target="../media/image59.jpeg"/><Relationship Id="rId2" Type="http://schemas.openxmlformats.org/officeDocument/2006/relationships/slideLayout" Target="../slideLayouts/slideLayout13.xml"/>
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image" Target="../media/image60.jpeg"/><Relationship Id="rId2" Type="http://schemas.openxmlformats.org/officeDocument/2006/relationships/slideLayout" Target="../slideLayouts/slideLayout13.xml"/>
</Relationships>
</file>

<file path=ppt/slides/_rels/slide35.xml.rels><?xml version="1.0" encoding="UTF-8"?>
<Relationships xmlns="http://schemas.openxmlformats.org/package/2006/relationships"><Relationship Id="rId1" Type="http://schemas.openxmlformats.org/officeDocument/2006/relationships/image" Target="../media/image61.jpeg"/><Relationship Id="rId2" Type="http://schemas.openxmlformats.org/officeDocument/2006/relationships/slideLayout" Target="../slideLayouts/slideLayout13.xml"/>
</Relationships>
</file>

<file path=ppt/slides/_rels/slide36.xml.rels><?xml version="1.0" encoding="UTF-8"?>
<Relationships xmlns="http://schemas.openxmlformats.org/package/2006/relationships"><Relationship Id="rId1" Type="http://schemas.openxmlformats.org/officeDocument/2006/relationships/image" Target="../media/image62.jpeg"/><Relationship Id="rId2" Type="http://schemas.openxmlformats.org/officeDocument/2006/relationships/slideLayout" Target="../slideLayouts/slideLayout13.xml"/>
</Relationships>
</file>

<file path=ppt/slides/_rels/slide37.xml.rels><?xml version="1.0" encoding="UTF-8"?>
<Relationships xmlns="http://schemas.openxmlformats.org/package/2006/relationships"><Relationship Id="rId1" Type="http://schemas.openxmlformats.org/officeDocument/2006/relationships/image" Target="../media/image63.jpeg"/><Relationship Id="rId2" Type="http://schemas.openxmlformats.org/officeDocument/2006/relationships/slideLayout" Target="../slideLayouts/slideLayout13.xml"/>
</Relationships>
</file>

<file path=ppt/slides/_rels/slide38.xml.rels><?xml version="1.0" encoding="UTF-8"?>
<Relationships xmlns="http://schemas.openxmlformats.org/package/2006/relationships"><Relationship Id="rId1" Type="http://schemas.openxmlformats.org/officeDocument/2006/relationships/image" Target="../media/image64.jpeg"/><Relationship Id="rId2" Type="http://schemas.openxmlformats.org/officeDocument/2006/relationships/slideLayout" Target="../slideLayouts/slideLayout13.xml"/>
</Relationships>
</file>

<file path=ppt/slides/_rels/slide39.xml.rels><?xml version="1.0" encoding="UTF-8"?>
<Relationships xmlns="http://schemas.openxmlformats.org/package/2006/relationships"><Relationship Id="rId1" Type="http://schemas.openxmlformats.org/officeDocument/2006/relationships/image" Target="../media/image65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9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Dreptunghi: colț îndoit 3"/>
          <p:cNvSpPr/>
          <p:nvPr/>
        </p:nvSpPr>
        <p:spPr>
          <a:xfrm>
            <a:off x="-411480" y="257760"/>
            <a:ext cx="11264400" cy="6186600"/>
          </a:xfrm>
          <a:prstGeom prst="foldedCorner">
            <a:avLst>
              <a:gd name="adj" fmla="val 16667"/>
            </a:avLst>
          </a:prstGeom>
          <a:blipFill rotWithShape="0">
            <a:blip r:embed="rId2">
              <a:alphaModFix amt="29000"/>
            </a:blip>
            <a:srcRect/>
            <a:stretch/>
          </a:blipFill>
          <a:ln w="6350">
            <a:noFill/>
          </a:ln>
          <a:scene3d>
            <a:camera prst="perspectiveLeft"/>
            <a:lightRig dir="t" rig="threeP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ro-RO" sz="4800" spc="-1" strike="noStrike" cap="all">
                <a:solidFill>
                  <a:srgbClr val="c00000"/>
                </a:solidFill>
                <a:latin typeface="Arial Black"/>
              </a:rPr>
              <a:t>Planul Național </a:t>
            </a:r>
            <a:endParaRPr b="0" lang="ro-RO" sz="4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ro-RO" sz="4800" spc="-1" strike="noStrike" cap="all">
                <a:solidFill>
                  <a:srgbClr val="c00000"/>
                </a:solidFill>
                <a:latin typeface="Arial Black"/>
              </a:rPr>
              <a:t>Strategic </a:t>
            </a:r>
            <a:br>
              <a:rPr sz="4800"/>
            </a:br>
            <a:br>
              <a:rPr sz="4800"/>
            </a:br>
            <a:r>
              <a:rPr b="0" lang="en-US" sz="4800" spc="-1" strike="noStrike" cap="all">
                <a:solidFill>
                  <a:srgbClr val="c00000"/>
                </a:solidFill>
                <a:latin typeface="Arial Black"/>
              </a:rPr>
              <a:t>DOCUMENT PROGRAMATIC strategia </a:t>
            </a:r>
            <a:br>
              <a:rPr sz="4800"/>
            </a:br>
            <a:r>
              <a:rPr b="0" lang="en-US" sz="4800" spc="-1" strike="noStrike" cap="all">
                <a:solidFill>
                  <a:srgbClr val="c00000"/>
                </a:solidFill>
                <a:latin typeface="Arial Black"/>
              </a:rPr>
              <a:t>MINISTERULUI AGRICULTURII </a:t>
            </a:r>
            <a:br>
              <a:rPr sz="4800"/>
            </a:br>
            <a:r>
              <a:rPr b="0" lang="en-US" sz="4800" spc="-1" strike="noStrike" cap="all">
                <a:solidFill>
                  <a:srgbClr val="c00000"/>
                </a:solidFill>
                <a:latin typeface="Arial Black"/>
              </a:rPr>
              <a:t>PEntru ANII 2023 - 2027</a:t>
            </a:r>
            <a:endParaRPr b="0" lang="ro-RO" sz="4800" spc="-1" strike="noStrike">
              <a:latin typeface="Arial"/>
            </a:endParaRPr>
          </a:p>
        </p:txBody>
      </p:sp>
      <p:sp>
        <p:nvSpPr>
          <p:cNvPr id="147" name="Oval 1"/>
          <p:cNvSpPr/>
          <p:nvPr/>
        </p:nvSpPr>
        <p:spPr>
          <a:xfrm>
            <a:off x="8623080" y="104040"/>
            <a:ext cx="3333240" cy="2395440"/>
          </a:xfrm>
          <a:prstGeom prst="ellipse">
            <a:avLst/>
          </a:prstGeom>
          <a:gradFill rotWithShape="0">
            <a:gsLst>
              <a:gs pos="0">
                <a:srgbClr val="fdf3f3"/>
              </a:gs>
              <a:gs pos="100000">
                <a:srgbClr val="ec9596"/>
              </a:gs>
            </a:gsLst>
            <a:lin ang="5400000"/>
          </a:gradFill>
          <a:ln cap="rnd">
            <a:solidFill>
              <a:srgbClr val="c6235f"/>
            </a:solidFill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1800" spc="-1" strike="noStrike">
                <a:solidFill>
                  <a:srgbClr val="000000"/>
                </a:solidFill>
                <a:latin typeface="Century Gothic"/>
              </a:rPr>
              <a:t>APROBAT DE COMISIA EUROPEANĂ ÎN</a:t>
            </a:r>
            <a:endParaRPr b="0" lang="ro-RO" sz="1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1800" spc="-1" strike="noStrike">
                <a:solidFill>
                  <a:srgbClr val="000000"/>
                </a:solidFill>
                <a:latin typeface="Century Gothic"/>
              </a:rPr>
              <a:t>7 DECEMBRIE 2022 ORA 10 CU DECIZIA C(2022) 8783</a:t>
            </a:r>
            <a:endParaRPr b="0" lang="ro-RO" sz="18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CFE58598-4296-41DE-B462-54D004983B04}" type="slidenum">
              <a:t>1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Content Placeholder 2"/>
          <p:cNvSpPr/>
          <p:nvPr/>
        </p:nvSpPr>
        <p:spPr>
          <a:xfrm>
            <a:off x="1159200" y="2739960"/>
            <a:ext cx="10515240" cy="435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rmAutofit/>
          </a:bodyPr>
          <a:p>
            <a:pPr algn="just">
              <a:lnSpc>
                <a:spcPct val="100000"/>
              </a:lnSpc>
              <a:spcBef>
                <a:spcPts val="400"/>
              </a:spcBef>
              <a:spcAft>
                <a:spcPts val="601"/>
              </a:spcAft>
              <a:buNone/>
            </a:pPr>
            <a:endParaRPr b="0" lang="ro-RO" sz="2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00"/>
              </a:spcBef>
              <a:spcAft>
                <a:spcPts val="601"/>
              </a:spcAft>
              <a:buNone/>
            </a:pPr>
            <a:endParaRPr b="0" lang="ro-RO" sz="2000" spc="-1" strike="noStrike">
              <a:latin typeface="Arial"/>
            </a:endParaRPr>
          </a:p>
        </p:txBody>
      </p:sp>
      <p:sp>
        <p:nvSpPr>
          <p:cNvPr id="149" name="Dreptunghi 1"/>
          <p:cNvSpPr/>
          <p:nvPr/>
        </p:nvSpPr>
        <p:spPr>
          <a:xfrm>
            <a:off x="1519920" y="86400"/>
            <a:ext cx="935712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042349"/>
                </a:solidFill>
                <a:latin typeface="Arial Black"/>
              </a:rPr>
              <a:t>PLANUL NAȚIONAL STRATEGIC PAC 2023-2027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150" name="Dreptunghi: colț îndoit 5"/>
          <p:cNvSpPr/>
          <p:nvPr/>
        </p:nvSpPr>
        <p:spPr>
          <a:xfrm>
            <a:off x="208800" y="792360"/>
            <a:ext cx="4704840" cy="4687920"/>
          </a:xfrm>
          <a:prstGeom prst="foldedCorner">
            <a:avLst>
              <a:gd name="adj" fmla="val 16667"/>
            </a:avLst>
          </a:prstGeom>
          <a:solidFill>
            <a:srgbClr val="ffffff"/>
          </a:solidFill>
          <a:ln cap="rnd">
            <a:solidFill>
              <a:srgbClr val="990ea5"/>
            </a:solidFill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ro-RO" sz="3200" spc="-1" strike="noStrike">
                <a:solidFill>
                  <a:srgbClr val="c00000"/>
                </a:solidFill>
                <a:latin typeface="Arial Black"/>
              </a:rPr>
              <a:t>Planul Național Strategic PAC reprezintă STRATEGIA AGRICOLĂ LA NIVELUL ROMÂNIEI </a:t>
            </a:r>
            <a:r>
              <a:rPr b="0" lang="en-US" sz="3200" spc="-1" strike="noStrike">
                <a:solidFill>
                  <a:srgbClr val="c00000"/>
                </a:solidFill>
                <a:latin typeface="Arial Black"/>
              </a:rPr>
              <a:t>pentru perioada </a:t>
            </a:r>
            <a:endParaRPr b="0" lang="ro-RO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ro-RO" sz="3200" spc="-1" strike="noStrike">
                <a:solidFill>
                  <a:srgbClr val="c00000"/>
                </a:solidFill>
                <a:latin typeface="Arial Black"/>
              </a:rPr>
              <a:t>2023-2027</a:t>
            </a:r>
            <a:endParaRPr b="0" lang="ro-RO" sz="3200" spc="-1" strike="noStrike">
              <a:latin typeface="Arial"/>
            </a:endParaRPr>
          </a:p>
        </p:txBody>
      </p:sp>
      <p:sp>
        <p:nvSpPr>
          <p:cNvPr id="151" name="Balon text: dreptunghi 7"/>
          <p:cNvSpPr/>
          <p:nvPr/>
        </p:nvSpPr>
        <p:spPr>
          <a:xfrm>
            <a:off x="5914440" y="919800"/>
            <a:ext cx="5760000" cy="1465560"/>
          </a:xfrm>
          <a:prstGeom prst="wedgeRectCallout">
            <a:avLst>
              <a:gd name="adj1" fmla="val -67441"/>
              <a:gd name="adj2" fmla="val 58848"/>
            </a:avLst>
          </a:prstGeom>
          <a:solidFill>
            <a:srgbClr val="ffffff"/>
          </a:solidFill>
          <a:ln cap="rnd">
            <a:solidFill>
              <a:srgbClr val="e87937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  <a:buNone/>
            </a:pPr>
            <a:r>
              <a:rPr b="0" lang="ro-RO" sz="2800" spc="-1" strike="noStrike">
                <a:solidFill>
                  <a:srgbClr val="002060"/>
                </a:solidFill>
                <a:latin typeface="Arial"/>
              </a:rPr>
              <a:t>PNS are obiective clare pentru dezvoltarea agriculturii, industriei alimentare și a satului românesc. 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152" name="Balon text: dreptunghi 9"/>
          <p:cNvSpPr/>
          <p:nvPr/>
        </p:nvSpPr>
        <p:spPr>
          <a:xfrm>
            <a:off x="5292360" y="2820960"/>
            <a:ext cx="6338880" cy="3707640"/>
          </a:xfrm>
          <a:prstGeom prst="wedgeRectCallout">
            <a:avLst>
              <a:gd name="adj1" fmla="val -55381"/>
              <a:gd name="adj2" fmla="val -50831"/>
            </a:avLst>
          </a:prstGeom>
          <a:solidFill>
            <a:srgbClr val="ffffff"/>
          </a:solidFill>
          <a:ln cap="rnd">
            <a:solidFill>
              <a:srgbClr val="e87937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just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7c0a61"/>
                </a:solidFill>
                <a:latin typeface="Arial"/>
              </a:rPr>
              <a:t>PNS 2023-2027 înglobează instrumente de sprijin finanțate atât din FEGA cât și FEADR</a:t>
            </a:r>
            <a:endParaRPr b="0" lang="ro-RO" sz="2800" spc="-1" strike="noStrike">
              <a:latin typeface="Arial"/>
            </a:endParaRPr>
          </a:p>
          <a:p>
            <a:pPr marL="801720" indent="-271440" algn="just">
              <a:lnSpc>
                <a:spcPct val="100000"/>
              </a:lnSpc>
              <a:buClr>
                <a:srgbClr val="002060"/>
              </a:buClr>
              <a:buFont typeface="Wingdings" charset="2"/>
              <a:buChar char=""/>
            </a:pPr>
            <a:r>
              <a:rPr b="1" lang="ro-RO" sz="2800" spc="-1" strike="noStrike">
                <a:solidFill>
                  <a:srgbClr val="002060"/>
                </a:solidFill>
                <a:latin typeface="Arial"/>
              </a:rPr>
              <a:t>Pilonul I FEGA - Plățile directe și intervenții sectoriale (măsuri pentru susținerea pieței) </a:t>
            </a:r>
            <a:endParaRPr b="0" lang="ro-RO" sz="2800" spc="-1" strike="noStrike">
              <a:latin typeface="Arial"/>
            </a:endParaRPr>
          </a:p>
          <a:p>
            <a:pPr marL="801720" indent="-271440" algn="just">
              <a:lnSpc>
                <a:spcPct val="100000"/>
              </a:lnSpc>
              <a:buClr>
                <a:srgbClr val="002060"/>
              </a:buClr>
              <a:buFont typeface="Wingdings" charset="2"/>
              <a:buChar char=""/>
            </a:pPr>
            <a:r>
              <a:rPr b="1" lang="ro-RO" sz="2800" spc="-1" strike="noStrike">
                <a:solidFill>
                  <a:srgbClr val="002060"/>
                </a:solidFill>
                <a:latin typeface="Arial"/>
              </a:rPr>
              <a:t>Pilonul  II: FEADR - Politica de dezvoltare rurală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3108ACD7-C132-4B37-9EDF-055E25A2F97A}" type="slidenum">
              <a:t>2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Title 1"/>
          <p:cNvSpPr/>
          <p:nvPr/>
        </p:nvSpPr>
        <p:spPr>
          <a:xfrm>
            <a:off x="546480" y="365040"/>
            <a:ext cx="11116800" cy="81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Autofit/>
          </a:bodyPr>
          <a:p>
            <a:pPr algn="ctr">
              <a:lnSpc>
                <a:spcPct val="90000"/>
              </a:lnSpc>
              <a:buNone/>
              <a:tabLst>
                <a:tab algn="l" pos="0"/>
              </a:tabLst>
            </a:pPr>
            <a:r>
              <a:rPr b="1" lang="ro-RO" sz="3200" spc="-1" strike="noStrike">
                <a:solidFill>
                  <a:srgbClr val="000000"/>
                </a:solidFill>
                <a:latin typeface="Arial Black"/>
              </a:rPr>
              <a:t>NOILE PRINCIPII ALE REFORMEI </a:t>
            </a:r>
            <a:endParaRPr b="0" lang="ro-RO" sz="3200" spc="-1" strike="noStrike">
              <a:latin typeface="Arial"/>
            </a:endParaRPr>
          </a:p>
          <a:p>
            <a:pPr algn="ctr">
              <a:lnSpc>
                <a:spcPct val="90000"/>
              </a:lnSpc>
              <a:buNone/>
              <a:tabLst>
                <a:tab algn="l" pos="0"/>
              </a:tabLst>
            </a:pPr>
            <a:r>
              <a:rPr b="1" lang="ro-RO" sz="3200" spc="-1" strike="noStrike">
                <a:solidFill>
                  <a:srgbClr val="000000"/>
                </a:solidFill>
                <a:latin typeface="Arial Black"/>
              </a:rPr>
              <a:t>POLITICII AGRICOLE COMUNE 2021-2027</a:t>
            </a:r>
            <a:endParaRPr b="0" lang="ro-RO" sz="3200" spc="-1" strike="noStrike">
              <a:latin typeface="Arial"/>
            </a:endParaRPr>
          </a:p>
        </p:txBody>
      </p:sp>
      <p:grpSp>
        <p:nvGrpSpPr>
          <p:cNvPr id="154" name="Group 20"/>
          <p:cNvGrpSpPr/>
          <p:nvPr/>
        </p:nvGrpSpPr>
        <p:grpSpPr>
          <a:xfrm>
            <a:off x="535320" y="1344600"/>
            <a:ext cx="11392560" cy="5276880"/>
            <a:chOff x="535320" y="1344600"/>
            <a:chExt cx="11392560" cy="5276880"/>
          </a:xfrm>
        </p:grpSpPr>
        <p:grpSp>
          <p:nvGrpSpPr>
            <p:cNvPr id="155" name="Group 21"/>
            <p:cNvGrpSpPr/>
            <p:nvPr/>
          </p:nvGrpSpPr>
          <p:grpSpPr>
            <a:xfrm>
              <a:off x="535320" y="1344600"/>
              <a:ext cx="11392560" cy="5276880"/>
              <a:chOff x="535320" y="1344600"/>
              <a:chExt cx="11392560" cy="5276880"/>
            </a:xfrm>
          </p:grpSpPr>
          <p:sp>
            <p:nvSpPr>
              <p:cNvPr id="156" name="TextBox 28"/>
              <p:cNvSpPr/>
              <p:nvPr/>
            </p:nvSpPr>
            <p:spPr>
              <a:xfrm>
                <a:off x="535320" y="1354680"/>
                <a:ext cx="2745720" cy="5266800"/>
              </a:xfrm>
              <a:prstGeom prst="rect">
                <a:avLst/>
              </a:prstGeom>
              <a:gradFill rotWithShape="0">
                <a:gsLst>
                  <a:gs pos="0">
                    <a:srgbClr val="f8fcf2"/>
                  </a:gs>
                  <a:gs pos="100000">
                    <a:srgbClr val="c0e786"/>
                  </a:gs>
                </a:gsLst>
                <a:lin ang="5400000"/>
              </a:gradFill>
              <a:ln w="25400">
                <a:solidFill>
                  <a:srgbClr val="6a9e1f">
                    <a:lumMod val="75000"/>
                  </a:srgbClr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  <p:txBody>
              <a:bodyPr lIns="90000" rIns="90000" tIns="45000" bIns="45000" anchor="t">
                <a:spAutoFit/>
              </a:bodyPr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r>
                  <a:rPr b="0" lang="ro-RO" sz="1600" spc="-1" strike="noStrike">
                    <a:solidFill>
                      <a:srgbClr val="385623"/>
                    </a:solidFill>
                    <a:latin typeface="Arial Black"/>
                  </a:rPr>
                  <a:t>SIMPLIFICARE</a:t>
                </a: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r>
                  <a:rPr b="1" lang="ro-RO" sz="2800" spc="-1" strike="noStrike">
                    <a:solidFill>
                      <a:srgbClr val="c00000"/>
                    </a:solidFill>
                    <a:latin typeface="Arial"/>
                  </a:rPr>
                  <a:t>Reducerea poverii</a:t>
                </a:r>
                <a:br>
                  <a:rPr sz="2800"/>
                </a:br>
                <a:r>
                  <a:rPr b="1" lang="ro-RO" sz="2800" spc="-1" strike="noStrike">
                    <a:solidFill>
                      <a:srgbClr val="c00000"/>
                    </a:solidFill>
                    <a:latin typeface="Arial"/>
                  </a:rPr>
                  <a:t> administrative pentru fermieri si celelalte categorii de beneficiari </a:t>
                </a:r>
                <a:endParaRPr b="0" lang="ro-RO" sz="2800" spc="-1" strike="noStrike">
                  <a:latin typeface="Arial"/>
                </a:endParaRPr>
              </a:p>
            </p:txBody>
          </p:sp>
          <p:grpSp>
            <p:nvGrpSpPr>
              <p:cNvPr id="157" name="Group 29"/>
              <p:cNvGrpSpPr/>
              <p:nvPr/>
            </p:nvGrpSpPr>
            <p:grpSpPr>
              <a:xfrm>
                <a:off x="6340680" y="1344600"/>
                <a:ext cx="2490840" cy="5143680"/>
                <a:chOff x="6340680" y="1344600"/>
                <a:chExt cx="2490840" cy="5143680"/>
              </a:xfrm>
            </p:grpSpPr>
            <p:sp>
              <p:nvSpPr>
                <p:cNvPr id="158" name="TextBox 34"/>
                <p:cNvSpPr/>
                <p:nvPr/>
              </p:nvSpPr>
              <p:spPr>
                <a:xfrm>
                  <a:off x="6386040" y="1344600"/>
                  <a:ext cx="2445480" cy="5143680"/>
                </a:xfrm>
                <a:prstGeom prst="rect">
                  <a:avLst/>
                </a:prstGeom>
                <a:gradFill rotWithShape="0">
                  <a:gsLst>
                    <a:gs pos="0">
                      <a:srgbClr val="f0fdfa"/>
                    </a:gs>
                    <a:gs pos="100000">
                      <a:srgbClr val="78edd6"/>
                    </a:gs>
                  </a:gsLst>
                  <a:lin ang="5400000"/>
                </a:gradFill>
                <a:ln w="25400">
                  <a:solidFill>
                    <a:srgbClr val="14967c">
                      <a:lumMod val="75000"/>
                    </a:srgbClr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lIns="90000" rIns="90000" tIns="45000" bIns="45000" anchor="t">
                  <a:spAutoFit/>
                </a:bodyPr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r>
                    <a:rPr b="0" lang="ro-RO" sz="1600" spc="-1" strike="noStrike">
                      <a:solidFill>
                        <a:srgbClr val="385623"/>
                      </a:solidFill>
                      <a:latin typeface="Arial Black"/>
                    </a:rPr>
                    <a:t>O MAI BUNĂ</a:t>
                  </a: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r>
                    <a:rPr b="0" lang="ro-RO" sz="1600" spc="-1" strike="noStrike">
                      <a:solidFill>
                        <a:srgbClr val="385623"/>
                      </a:solidFill>
                      <a:latin typeface="Arial Black"/>
                    </a:rPr>
                    <a:t>DIRECȚIONARE</a:t>
                  </a: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r>
                    <a:rPr b="1" lang="ro-RO" sz="2800" spc="-1" strike="noStrike">
                      <a:solidFill>
                        <a:srgbClr val="002060"/>
                      </a:solidFill>
                      <a:latin typeface="Arial"/>
                    </a:rPr>
                    <a:t>O legătura mai stransa cu realitățile locale </a:t>
                  </a:r>
                  <a:endParaRPr b="0" lang="ro-RO" sz="28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2800" spc="-1" strike="noStrike">
                    <a:latin typeface="Arial"/>
                  </a:endParaRPr>
                </a:p>
              </p:txBody>
            </p:sp>
            <p:pic>
              <p:nvPicPr>
                <p:cNvPr id="159" name="Picture 35" descr="target.png"/>
                <p:cNvPicPr/>
                <p:nvPr/>
              </p:nvPicPr>
              <p:blipFill>
                <a:blip r:embed="rId2"/>
                <a:stretch/>
              </p:blipFill>
              <p:spPr>
                <a:xfrm>
                  <a:off x="6340680" y="1976040"/>
                  <a:ext cx="2271960" cy="2069640"/>
                </a:xfrm>
                <a:prstGeom prst="rect">
                  <a:avLst/>
                </a:prstGeom>
                <a:ln w="0">
                  <a:noFill/>
                </a:ln>
              </p:spPr>
            </p:pic>
          </p:grpSp>
          <p:grpSp>
            <p:nvGrpSpPr>
              <p:cNvPr id="160" name="Group 30"/>
              <p:cNvGrpSpPr/>
              <p:nvPr/>
            </p:nvGrpSpPr>
            <p:grpSpPr>
              <a:xfrm>
                <a:off x="9155880" y="1354680"/>
                <a:ext cx="2772000" cy="5266800"/>
                <a:chOff x="9155880" y="1354680"/>
                <a:chExt cx="2772000" cy="5266800"/>
              </a:xfrm>
            </p:grpSpPr>
            <p:sp>
              <p:nvSpPr>
                <p:cNvPr id="161" name="TextBox 32"/>
                <p:cNvSpPr/>
                <p:nvPr/>
              </p:nvSpPr>
              <p:spPr>
                <a:xfrm>
                  <a:off x="9155880" y="1354680"/>
                  <a:ext cx="2772000" cy="5266800"/>
                </a:xfrm>
                <a:prstGeom prst="rect">
                  <a:avLst/>
                </a:prstGeom>
                <a:gradFill rotWithShape="0">
                  <a:gsLst>
                    <a:gs pos="0">
                      <a:srgbClr val="ecf4fe"/>
                    </a:gs>
                    <a:gs pos="100000">
                      <a:srgbClr val="509cf6"/>
                    </a:gs>
                  </a:gsLst>
                  <a:lin ang="5400000"/>
                </a:gradFill>
                <a:ln w="25400">
                  <a:solidFill>
                    <a:srgbClr val="5b9bd5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lIns="90000" rIns="90000" tIns="45000" bIns="45000" anchor="t">
                  <a:spAutoFit/>
                </a:bodyPr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r>
                    <a:rPr b="1" lang="ro-RO" sz="1600" spc="-1" strike="noStrike">
                      <a:solidFill>
                        <a:srgbClr val="385623"/>
                      </a:solidFill>
                      <a:latin typeface="Arial Black"/>
                    </a:rPr>
                    <a:t>PĂSTRAREA UNOR ELEMENTE </a:t>
                  </a:r>
                  <a:br>
                    <a:rPr sz="1600"/>
                  </a:br>
                  <a:r>
                    <a:rPr b="1" lang="ro-RO" sz="1600" spc="-1" strike="noStrike">
                      <a:solidFill>
                        <a:srgbClr val="385623"/>
                      </a:solidFill>
                      <a:latin typeface="Arial Black"/>
                    </a:rPr>
                    <a:t>COMUNE SOLIDE</a:t>
                  </a: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endParaRPr b="0" lang="ro-RO" sz="16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r>
                    <a:rPr b="1" lang="ro-RO" sz="2800" spc="-1" strike="noStrike">
                      <a:solidFill>
                        <a:srgbClr val="7c0a61"/>
                      </a:solidFill>
                      <a:latin typeface="Calibri"/>
                    </a:rPr>
                    <a:t>Menținerea condiții</a:t>
                  </a:r>
                  <a:r>
                    <a:rPr b="1" lang="en-US" sz="2800" spc="-1" strike="noStrike">
                      <a:solidFill>
                        <a:srgbClr val="7c0a61"/>
                      </a:solidFill>
                      <a:latin typeface="Calibri"/>
                    </a:rPr>
                    <a:t>lor</a:t>
                  </a:r>
                  <a:r>
                    <a:rPr b="1" lang="ro-RO" sz="2800" spc="-1" strike="noStrike">
                      <a:solidFill>
                        <a:srgbClr val="7c0a61"/>
                      </a:solidFill>
                      <a:latin typeface="Calibri"/>
                    </a:rPr>
                    <a:t> de </a:t>
                  </a:r>
                  <a:r>
                    <a:rPr b="1" lang="ro-RO" sz="2800" spc="-1" strike="noStrike">
                      <a:solidFill>
                        <a:srgbClr val="7c0a61"/>
                      </a:solidFill>
                      <a:latin typeface="Arial"/>
                    </a:rPr>
                    <a:t>concurență echitabilă</a:t>
                  </a:r>
                  <a:endParaRPr b="0" lang="ro-RO" sz="2800" spc="-1" strike="noStrike">
                    <a:latin typeface="Arial"/>
                  </a:endParaRPr>
                </a:p>
                <a:p>
                  <a:pPr algn="ctr">
                    <a:lnSpc>
                      <a:spcPct val="100000"/>
                    </a:lnSpc>
                    <a:buNone/>
                    <a:tabLst>
                      <a:tab algn="l" pos="0"/>
                    </a:tabLst>
                  </a:pPr>
                  <a:r>
                    <a:rPr b="1" lang="ro-RO" sz="2800" spc="-1" strike="noStrike">
                      <a:solidFill>
                        <a:srgbClr val="7c0a61"/>
                      </a:solidFill>
                      <a:latin typeface="Arial"/>
                    </a:rPr>
                    <a:t>Ambiții mai mari</a:t>
                  </a:r>
                  <a:r>
                    <a:rPr b="1" lang="en-US" sz="2800" spc="-1" strike="noStrike">
                      <a:solidFill>
                        <a:srgbClr val="7c0a61"/>
                      </a:solidFill>
                      <a:latin typeface="Arial"/>
                    </a:rPr>
                    <a:t> </a:t>
                  </a:r>
                  <a:r>
                    <a:rPr b="1" lang="ro-RO" sz="2800" spc="-1" strike="noStrike">
                      <a:solidFill>
                        <a:srgbClr val="7c0a61"/>
                      </a:solidFill>
                      <a:latin typeface="Arial"/>
                    </a:rPr>
                    <a:t>privind mediul și clima</a:t>
                  </a:r>
                  <a:endParaRPr b="0" lang="ro-RO" sz="2800" spc="-1" strike="noStrike">
                    <a:latin typeface="Arial"/>
                  </a:endParaRPr>
                </a:p>
              </p:txBody>
            </p:sp>
            <p:pic>
              <p:nvPicPr>
                <p:cNvPr id="162" name="Picture 33" descr=""/>
                <p:cNvPicPr/>
                <p:nvPr/>
              </p:nvPicPr>
              <p:blipFill>
                <a:blip r:embed="rId3"/>
                <a:stretch/>
              </p:blipFill>
              <p:spPr>
                <a:xfrm>
                  <a:off x="9651960" y="2577240"/>
                  <a:ext cx="1591200" cy="1002240"/>
                </a:xfrm>
                <a:prstGeom prst="rect">
                  <a:avLst/>
                </a:prstGeom>
                <a:ln w="0">
                  <a:noFill/>
                </a:ln>
              </p:spPr>
            </p:pic>
          </p:grpSp>
          <p:sp>
            <p:nvSpPr>
              <p:cNvPr id="163" name="TextBox 31"/>
              <p:cNvSpPr/>
              <p:nvPr/>
            </p:nvSpPr>
            <p:spPr>
              <a:xfrm>
                <a:off x="3515400" y="1354680"/>
                <a:ext cx="2509560" cy="5142960"/>
              </a:xfrm>
              <a:prstGeom prst="rect">
                <a:avLst/>
              </a:prstGeom>
              <a:gradFill rotWithShape="0">
                <a:gsLst>
                  <a:gs pos="0">
                    <a:srgbClr val="fef8f5"/>
                  </a:gs>
                  <a:gs pos="100000">
                    <a:srgbClr val="f5c4a5"/>
                  </a:gs>
                </a:gsLst>
                <a:lin ang="5400000"/>
              </a:gradFill>
              <a:ln w="25400">
                <a:solidFill>
                  <a:srgbClr val="ffc000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  <p:txBody>
              <a:bodyPr lIns="90000" rIns="90000" tIns="45000" bIns="45000" anchor="t">
                <a:spAutoFit/>
              </a:bodyPr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r>
                  <a:rPr b="0" lang="ro-RO" sz="1600" spc="-1" strike="noStrike">
                    <a:solidFill>
                      <a:srgbClr val="385623"/>
                    </a:solidFill>
                    <a:latin typeface="Arial Black"/>
                  </a:rPr>
                  <a:t>SISTEM BAZAT PE PERFORMANȚĂ</a:t>
                </a: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6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r>
                  <a:rPr b="1" lang="ro-RO" sz="2800" spc="-1" strike="noStrike">
                    <a:solidFill>
                      <a:srgbClr val="000000"/>
                    </a:solidFill>
                    <a:latin typeface="Arial"/>
                  </a:rPr>
                  <a:t>Asigurarea rezultatelor</a:t>
                </a:r>
                <a:br>
                  <a:rPr sz="2800"/>
                </a:br>
                <a:r>
                  <a:rPr b="1" lang="ro-RO" sz="2800" spc="-1" strike="noStrike">
                    <a:solidFill>
                      <a:srgbClr val="000000"/>
                    </a:solidFill>
                    <a:latin typeface="Arial"/>
                  </a:rPr>
                  <a:t> politicilor</a:t>
                </a:r>
                <a:endParaRPr b="0" lang="ro-RO" sz="28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4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4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4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  <a:buNone/>
                  <a:tabLst>
                    <a:tab algn="l" pos="0"/>
                  </a:tabLst>
                </a:pPr>
                <a:endParaRPr b="0" lang="ro-RO" sz="1400" spc="-1" strike="noStrike">
                  <a:latin typeface="Arial"/>
                </a:endParaRPr>
              </a:p>
            </p:txBody>
          </p:sp>
        </p:grpSp>
        <p:grpSp>
          <p:nvGrpSpPr>
            <p:cNvPr id="164" name="Group 22"/>
            <p:cNvGrpSpPr/>
            <p:nvPr/>
          </p:nvGrpSpPr>
          <p:grpSpPr>
            <a:xfrm>
              <a:off x="546480" y="2182320"/>
              <a:ext cx="2957400" cy="1396800"/>
              <a:chOff x="546480" y="2182320"/>
              <a:chExt cx="2957400" cy="1396800"/>
            </a:xfrm>
          </p:grpSpPr>
          <p:pic>
            <p:nvPicPr>
              <p:cNvPr id="165" name="Picture 2" descr="U:\02. External Communication\02.06 MEDIA_PRESS_WEB\Graphic stuff\simplification PPT\import\lessrules.png"/>
              <p:cNvPicPr/>
              <p:nvPr/>
            </p:nvPicPr>
            <p:blipFill>
              <a:blip r:embed="rId4"/>
              <a:stretch/>
            </p:blipFill>
            <p:spPr>
              <a:xfrm>
                <a:off x="546480" y="2182320"/>
                <a:ext cx="2957400" cy="1396800"/>
              </a:xfrm>
              <a:prstGeom prst="rect">
                <a:avLst/>
              </a:prstGeom>
              <a:ln w="0">
                <a:noFill/>
              </a:ln>
            </p:spPr>
          </p:pic>
          <p:grpSp>
            <p:nvGrpSpPr>
              <p:cNvPr id="166" name="Group 25"/>
              <p:cNvGrpSpPr/>
              <p:nvPr/>
            </p:nvGrpSpPr>
            <p:grpSpPr>
              <a:xfrm>
                <a:off x="1758240" y="2661480"/>
                <a:ext cx="1121400" cy="585360"/>
                <a:chOff x="1758240" y="2661480"/>
                <a:chExt cx="1121400" cy="585360"/>
              </a:xfrm>
            </p:grpSpPr>
            <p:sp>
              <p:nvSpPr>
                <p:cNvPr id="167" name="Multiply 26"/>
                <p:cNvSpPr/>
                <p:nvPr/>
              </p:nvSpPr>
              <p:spPr>
                <a:xfrm>
                  <a:off x="1758240" y="2664000"/>
                  <a:ext cx="512640" cy="582840"/>
                </a:xfrm>
                <a:prstGeom prst="mathMultiply">
                  <a:avLst>
                    <a:gd name="adj1" fmla="val 23520"/>
                  </a:avLst>
                </a:prstGeom>
                <a:solidFill>
                  <a:srgbClr val="ff0000"/>
                </a:solidFill>
                <a:ln w="6350">
                  <a:solidFill>
                    <a:srgbClr val="5b9bd5"/>
                  </a:solidFill>
                  <a:miter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68" name="Multiply 27"/>
                <p:cNvSpPr/>
                <p:nvPr/>
              </p:nvSpPr>
              <p:spPr>
                <a:xfrm>
                  <a:off x="2367000" y="2661480"/>
                  <a:ext cx="512640" cy="582840"/>
                </a:xfrm>
                <a:prstGeom prst="mathMultiply">
                  <a:avLst>
                    <a:gd name="adj1" fmla="val 23520"/>
                  </a:avLst>
                </a:prstGeom>
                <a:solidFill>
                  <a:srgbClr val="ff0000"/>
                </a:solidFill>
                <a:ln w="6350">
                  <a:solidFill>
                    <a:srgbClr val="5b9bd5"/>
                  </a:solidFill>
                  <a:miter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</p:grpSp>
        </p:grpSp>
        <p:pic>
          <p:nvPicPr>
            <p:cNvPr id="169" name="Picture 23" descr="level.png"/>
            <p:cNvPicPr/>
            <p:nvPr/>
          </p:nvPicPr>
          <p:blipFill>
            <a:blip r:embed="rId5"/>
            <a:stretch/>
          </p:blipFill>
          <p:spPr>
            <a:xfrm>
              <a:off x="3778200" y="2295360"/>
              <a:ext cx="2172600" cy="116928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EDCFA00A-2B47-4659-AB4A-6A584E8FBD5D}" type="slidenum">
              <a:t>3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Oval 3"/>
          <p:cNvSpPr/>
          <p:nvPr/>
        </p:nvSpPr>
        <p:spPr>
          <a:xfrm>
            <a:off x="3654360" y="1175040"/>
            <a:ext cx="4765320" cy="4203000"/>
          </a:xfrm>
          <a:prstGeom prst="ellipse">
            <a:avLst/>
          </a:prstGeom>
          <a:gradFill rotWithShape="0">
            <a:gsLst>
              <a:gs pos="0">
                <a:srgbClr val="ffad81"/>
              </a:gs>
              <a:gs pos="100000">
                <a:srgbClr val="d56720"/>
              </a:gs>
            </a:gsLst>
            <a:lin ang="5400000"/>
          </a:gradFill>
          <a:ln w="0">
            <a:noFill/>
          </a:ln>
          <a:effectLst>
            <a:outerShdw blurRad="50760" dir="5400000" dist="38160" rotWithShape="0">
              <a:srgbClr val="000000">
                <a:alpha val="46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4000" spc="-1" strike="noStrike">
                <a:solidFill>
                  <a:srgbClr val="941a1b"/>
                </a:solidFill>
                <a:latin typeface="Arial Black"/>
              </a:rPr>
              <a:t>Principiile aplicabile PNS </a:t>
            </a:r>
            <a:endParaRPr b="0" lang="ro-RO" sz="4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4000" spc="-1" strike="noStrike">
                <a:solidFill>
                  <a:srgbClr val="941a1b"/>
                </a:solidFill>
                <a:latin typeface="Arial Black"/>
              </a:rPr>
              <a:t>2023-2027</a:t>
            </a:r>
            <a:endParaRPr b="0" lang="ro-RO" sz="4000" spc="-1" strike="noStrike">
              <a:latin typeface="Arial"/>
            </a:endParaRPr>
          </a:p>
        </p:txBody>
      </p:sp>
      <p:sp>
        <p:nvSpPr>
          <p:cNvPr id="171" name="Balon text: dreptunghi cu colțuri rotunjite 5"/>
          <p:cNvSpPr/>
          <p:nvPr/>
        </p:nvSpPr>
        <p:spPr>
          <a:xfrm>
            <a:off x="8611200" y="4542120"/>
            <a:ext cx="3198240" cy="1479600"/>
          </a:xfrm>
          <a:prstGeom prst="wedgeRoundRectCallout">
            <a:avLst>
              <a:gd name="adj1" fmla="val -67529"/>
              <a:gd name="adj2" fmla="val -54437"/>
              <a:gd name="adj3" fmla="val 16667"/>
            </a:avLst>
          </a:prstGeom>
          <a:gradFill rotWithShape="0">
            <a:gsLst>
              <a:gs pos="0">
                <a:srgbClr val="ccddba"/>
              </a:gs>
              <a:gs pos="100000">
                <a:srgbClr val="8ec561"/>
              </a:gs>
            </a:gsLst>
            <a:lin ang="5400000"/>
          </a:grad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 algn="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000000"/>
                </a:solidFill>
                <a:latin typeface="Arial Black"/>
                <a:ea typeface="Calibri"/>
              </a:rPr>
              <a:t>Creșterea cerințelor în materie de mediu și climă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172" name="Balon text: dreptunghi cu colțuri rotunjite 7"/>
          <p:cNvSpPr/>
          <p:nvPr/>
        </p:nvSpPr>
        <p:spPr>
          <a:xfrm>
            <a:off x="8445240" y="914040"/>
            <a:ext cx="3430440" cy="1401480"/>
          </a:xfrm>
          <a:prstGeom prst="wedgeRoundRectCallout">
            <a:avLst>
              <a:gd name="adj1" fmla="val -63185"/>
              <a:gd name="adj2" fmla="val 32644"/>
              <a:gd name="adj3" fmla="val 16667"/>
            </a:avLst>
          </a:prstGeom>
          <a:gradFill rotWithShape="0">
            <a:gsLst>
              <a:gs pos="0">
                <a:srgbClr val="ccddba"/>
              </a:gs>
              <a:gs pos="100000">
                <a:srgbClr val="8ec561"/>
              </a:gs>
            </a:gsLst>
            <a:lin ang="5400000"/>
          </a:grad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 algn="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000000"/>
                </a:solidFill>
                <a:latin typeface="Arial Black"/>
                <a:ea typeface="Calibri"/>
              </a:rPr>
              <a:t>Distribuirea mai echitabilă a plăților directe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173" name="Balon text: dreptunghi cu colțuri rotunjite 8"/>
          <p:cNvSpPr/>
          <p:nvPr/>
        </p:nvSpPr>
        <p:spPr>
          <a:xfrm>
            <a:off x="8582040" y="2512800"/>
            <a:ext cx="3256920" cy="1832040"/>
          </a:xfrm>
          <a:prstGeom prst="wedgeRoundRectCallout">
            <a:avLst>
              <a:gd name="adj1" fmla="val -62153"/>
              <a:gd name="adj2" fmla="val 40365"/>
              <a:gd name="adj3" fmla="val 16667"/>
            </a:avLst>
          </a:prstGeom>
          <a:gradFill rotWithShape="0">
            <a:gsLst>
              <a:gs pos="0">
                <a:srgbClr val="ccddba"/>
              </a:gs>
              <a:gs pos="100000">
                <a:srgbClr val="8ec561"/>
              </a:gs>
            </a:gsLst>
            <a:lin ang="5400000"/>
          </a:grad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 algn="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000000"/>
                </a:solidFill>
                <a:latin typeface="Arial Black"/>
                <a:ea typeface="Calibri"/>
              </a:rPr>
              <a:t>Sprijin mai bine orientat, bazat pe rezultate și pe</a:t>
            </a:r>
            <a:r>
              <a:rPr b="1" lang="en-US" sz="2400" spc="-1" strike="noStrike">
                <a:solidFill>
                  <a:srgbClr val="000000"/>
                </a:solidFill>
                <a:latin typeface="Arial Black"/>
                <a:ea typeface="Calibri"/>
              </a:rPr>
              <a:t> </a:t>
            </a:r>
            <a:r>
              <a:rPr b="1" lang="ro-RO" sz="2400" spc="-1" strike="noStrike">
                <a:solidFill>
                  <a:srgbClr val="000000"/>
                </a:solidFill>
                <a:latin typeface="Arial Black"/>
                <a:ea typeface="Calibri"/>
              </a:rPr>
              <a:t>performanță</a:t>
            </a:r>
            <a:r>
              <a:rPr b="1" lang="en-US" sz="2400" spc="-1" strike="noStrike">
                <a:solidFill>
                  <a:srgbClr val="000000"/>
                </a:solidFill>
                <a:latin typeface="Arial Black"/>
                <a:ea typeface="Calibri"/>
              </a:rPr>
              <a:t>;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174" name="Balon text: dreptunghi cu colțuri rotunjite 9"/>
          <p:cNvSpPr/>
          <p:nvPr/>
        </p:nvSpPr>
        <p:spPr>
          <a:xfrm>
            <a:off x="235080" y="671400"/>
            <a:ext cx="3430440" cy="1886760"/>
          </a:xfrm>
          <a:prstGeom prst="wedgeRoundRectCallout">
            <a:avLst>
              <a:gd name="adj1" fmla="val 56792"/>
              <a:gd name="adj2" fmla="val 34522"/>
              <a:gd name="adj3" fmla="val 16667"/>
            </a:avLst>
          </a:prstGeom>
          <a:gradFill rotWithShape="0">
            <a:gsLst>
              <a:gs pos="0">
                <a:srgbClr val="ccddba"/>
              </a:gs>
              <a:gs pos="100000">
                <a:srgbClr val="8ec561"/>
              </a:gs>
            </a:gsLst>
            <a:lin ang="5400000"/>
          </a:grad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1" lang="ro-RO" sz="2400" spc="-1" strike="noStrike">
                <a:solidFill>
                  <a:srgbClr val="000000"/>
                </a:solidFill>
                <a:latin typeface="Arial Black"/>
                <a:ea typeface="Calibri"/>
              </a:rPr>
              <a:t>Reechilibrarea responsabilită-ților între COM și statele membre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175" name="Balon text: dreptunghi cu colțuri rotunjite 10"/>
          <p:cNvSpPr/>
          <p:nvPr/>
        </p:nvSpPr>
        <p:spPr>
          <a:xfrm>
            <a:off x="235080" y="2681640"/>
            <a:ext cx="3198240" cy="1069560"/>
          </a:xfrm>
          <a:prstGeom prst="wedgeRoundRectCallout">
            <a:avLst>
              <a:gd name="adj1" fmla="val 59478"/>
              <a:gd name="adj2" fmla="val 43522"/>
              <a:gd name="adj3" fmla="val 16667"/>
            </a:avLst>
          </a:prstGeom>
          <a:gradFill rotWithShape="0">
            <a:gsLst>
              <a:gs pos="0">
                <a:srgbClr val="ccddba"/>
              </a:gs>
              <a:gs pos="100000">
                <a:srgbClr val="8ec561"/>
              </a:gs>
            </a:gsLst>
            <a:lin ang="5400000"/>
          </a:grad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000000"/>
                </a:solidFill>
                <a:latin typeface="Arial Black"/>
                <a:ea typeface="Calibri"/>
              </a:rPr>
              <a:t>Simplificarea și modernizarea politicii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176" name="Balon text: dreptunghi cu colțuri rotunjite 12"/>
          <p:cNvSpPr/>
          <p:nvPr/>
        </p:nvSpPr>
        <p:spPr>
          <a:xfrm>
            <a:off x="198720" y="3953880"/>
            <a:ext cx="3430440" cy="2375280"/>
          </a:xfrm>
          <a:prstGeom prst="wedgeRoundRectCallout">
            <a:avLst>
              <a:gd name="adj1" fmla="val 55646"/>
              <a:gd name="adj2" fmla="val -39483"/>
              <a:gd name="adj3" fmla="val 16667"/>
            </a:avLst>
          </a:prstGeom>
          <a:gradFill rotWithShape="0">
            <a:gsLst>
              <a:gs pos="0">
                <a:srgbClr val="ccddba"/>
              </a:gs>
              <a:gs pos="100000">
                <a:srgbClr val="8ec561"/>
              </a:gs>
            </a:gsLst>
            <a:lin ang="5400000"/>
          </a:grad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lang="ro-RO" sz="2400" spc="-1" strike="noStrike">
                <a:solidFill>
                  <a:srgbClr val="000000"/>
                </a:solidFill>
                <a:latin typeface="Arial Black"/>
              </a:rPr>
              <a:t>Stimularea </a:t>
            </a:r>
            <a:r>
              <a:rPr b="1" lang="ro-RO" sz="2400" spc="-1" strike="noStrike">
                <a:solidFill>
                  <a:srgbClr val="000000"/>
                </a:solidFill>
                <a:latin typeface="Arial Black"/>
              </a:rPr>
              <a:t>digitalizării </a:t>
            </a:r>
            <a:r>
              <a:rPr b="0" lang="ro-RO" sz="2400" spc="-1" strike="noStrike">
                <a:solidFill>
                  <a:srgbClr val="000000"/>
                </a:solidFill>
                <a:latin typeface="Arial Black"/>
              </a:rPr>
              <a:t>și u</a:t>
            </a:r>
            <a:r>
              <a:rPr b="0" lang="ro-RO" sz="2400" spc="-1" strike="noStrike">
                <a:solidFill>
                  <a:srgbClr val="000000"/>
                </a:solidFill>
                <a:latin typeface="Arial Black"/>
              </a:rPr>
              <a:t>tilizarea unor </a:t>
            </a:r>
            <a:r>
              <a:rPr b="1" lang="ro-RO" sz="2400" spc="-1" strike="noStrike">
                <a:solidFill>
                  <a:srgbClr val="000000"/>
                </a:solidFill>
                <a:latin typeface="Arial Black"/>
              </a:rPr>
              <a:t>tehnologii sau idei inovative în agricultură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D86B1130-A7E8-4ECD-8A0B-D84AFA9807FC}" type="slidenum">
              <a:t>4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ăgeată: dreapta vărgată 3"/>
          <p:cNvSpPr/>
          <p:nvPr/>
        </p:nvSpPr>
        <p:spPr>
          <a:xfrm rot="3508800">
            <a:off x="268560" y="946440"/>
            <a:ext cx="2183400" cy="2843640"/>
          </a:xfrm>
          <a:prstGeom prst="striped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ffd3c5"/>
              </a:gs>
              <a:gs pos="100000">
                <a:srgbClr val="ff9466"/>
              </a:gs>
            </a:gsLst>
            <a:lin ang="8904000"/>
          </a:gradFill>
          <a:ln cap="rnd">
            <a:solidFill>
              <a:srgbClr val="eda68e">
                <a:alpha val="60000"/>
              </a:srgbClr>
            </a:solidFill>
            <a:rou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  <p:txBody>
          <a:bodyPr lIns="0" rIns="0" tIns="0" bIns="0" anchor="ctr" vert="vert270" rot="16200000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3600" spc="-1" strike="noStrike">
                <a:solidFill>
                  <a:srgbClr val="ff0000"/>
                </a:solidFill>
                <a:latin typeface="Century Gothic"/>
              </a:rPr>
              <a:t>NOU în PNS</a:t>
            </a:r>
            <a:endParaRPr b="0" lang="ro-RO" sz="3600" spc="-1" strike="noStrike">
              <a:latin typeface="Arial"/>
            </a:endParaRPr>
          </a:p>
        </p:txBody>
      </p:sp>
      <p:sp>
        <p:nvSpPr>
          <p:cNvPr id="178" name="Dreptunghi 5"/>
          <p:cNvSpPr/>
          <p:nvPr/>
        </p:nvSpPr>
        <p:spPr>
          <a:xfrm>
            <a:off x="2839680" y="694440"/>
            <a:ext cx="8560080" cy="610200"/>
          </a:xfrm>
          <a:prstGeom prst="rect">
            <a:avLst/>
          </a:prstGeom>
          <a:solidFill>
            <a:schemeClr val="tx1">
              <a:lumMod val="95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7000"/>
              </a:lnSpc>
              <a:spcAft>
                <a:spcPts val="799"/>
              </a:spcAft>
              <a:buNone/>
            </a:pPr>
            <a:r>
              <a:rPr b="1" lang="ro-RO" sz="1600" spc="-1" strike="noStrike">
                <a:solidFill>
                  <a:srgbClr val="ff0000"/>
                </a:solidFill>
                <a:latin typeface="Arial"/>
                <a:ea typeface="Calibri"/>
              </a:rPr>
              <a:t>PNS prevede 89 tipuri de intervenții, incluzând 51 intervenții prin FEGA și 38 intervenții prin FEADR</a:t>
            </a:r>
            <a:endParaRPr b="0" lang="ro-RO" sz="1600" spc="-1" strike="noStrike">
              <a:latin typeface="Arial"/>
            </a:endParaRPr>
          </a:p>
        </p:txBody>
      </p:sp>
      <p:sp>
        <p:nvSpPr>
          <p:cNvPr id="179" name="Dreptunghi 6"/>
          <p:cNvSpPr/>
          <p:nvPr/>
        </p:nvSpPr>
        <p:spPr>
          <a:xfrm>
            <a:off x="4037040" y="1483560"/>
            <a:ext cx="6461280" cy="333720"/>
          </a:xfrm>
          <a:prstGeom prst="rect">
            <a:avLst/>
          </a:prstGeom>
          <a:solidFill>
            <a:schemeClr val="tx1">
              <a:lumMod val="95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o-RO" sz="1600" spc="-1" strike="noStrike">
                <a:solidFill>
                  <a:srgbClr val="146194"/>
                </a:solidFill>
                <a:latin typeface="Arial"/>
                <a:ea typeface="Calibri"/>
              </a:rPr>
              <a:t>Mutarea accentului de la conformitate </a:t>
            </a:r>
            <a:r>
              <a:rPr b="1" lang="ro-RO" sz="1600" spc="-1" strike="noStrike">
                <a:solidFill>
                  <a:srgbClr val="146194"/>
                </a:solidFill>
                <a:latin typeface="Arial"/>
                <a:ea typeface="Calibri"/>
              </a:rPr>
              <a:t>către rezultate și performanță</a:t>
            </a:r>
            <a:endParaRPr b="0" lang="ro-RO" sz="1600" spc="-1" strike="noStrike">
              <a:latin typeface="Arial"/>
            </a:endParaRPr>
          </a:p>
        </p:txBody>
      </p:sp>
      <p:sp>
        <p:nvSpPr>
          <p:cNvPr id="180" name="Dreptunghi 7"/>
          <p:cNvSpPr/>
          <p:nvPr/>
        </p:nvSpPr>
        <p:spPr>
          <a:xfrm>
            <a:off x="4151160" y="2039760"/>
            <a:ext cx="7353360" cy="333720"/>
          </a:xfrm>
          <a:prstGeom prst="rect">
            <a:avLst/>
          </a:prstGeom>
          <a:solidFill>
            <a:schemeClr val="tx1">
              <a:lumMod val="95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o-RO" sz="1600" spc="-1" strike="noStrike">
                <a:solidFill>
                  <a:srgbClr val="146194"/>
                </a:solidFill>
                <a:latin typeface="Arial"/>
                <a:ea typeface="Calibri"/>
              </a:rPr>
              <a:t>Creșterea </a:t>
            </a:r>
            <a:r>
              <a:rPr b="1" lang="ro-RO" sz="1600" spc="-1" strike="noStrike">
                <a:solidFill>
                  <a:srgbClr val="146194"/>
                </a:solidFill>
                <a:latin typeface="Arial"/>
                <a:ea typeface="Calibri"/>
              </a:rPr>
              <a:t>ambițiilor în materie de mediu și climă </a:t>
            </a:r>
            <a:r>
              <a:rPr b="0" lang="ro-RO" sz="1600" spc="-1" strike="noStrike">
                <a:solidFill>
                  <a:srgbClr val="146194"/>
                </a:solidFill>
                <a:latin typeface="Arial"/>
                <a:ea typeface="Calibri"/>
              </a:rPr>
              <a:t>și bunăstarea animalelor  </a:t>
            </a:r>
            <a:endParaRPr b="0" lang="ro-RO" sz="1600" spc="-1" strike="noStrike">
              <a:latin typeface="Arial"/>
            </a:endParaRPr>
          </a:p>
        </p:txBody>
      </p:sp>
      <p:sp>
        <p:nvSpPr>
          <p:cNvPr id="181" name="Dreptunghi 8"/>
          <p:cNvSpPr/>
          <p:nvPr/>
        </p:nvSpPr>
        <p:spPr>
          <a:xfrm>
            <a:off x="3703680" y="2567520"/>
            <a:ext cx="7800840" cy="577080"/>
          </a:xfrm>
          <a:prstGeom prst="rect">
            <a:avLst/>
          </a:prstGeom>
          <a:solidFill>
            <a:schemeClr val="tx1">
              <a:lumMod val="95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o-RO" sz="1600" spc="-1" strike="noStrike">
                <a:solidFill>
                  <a:srgbClr val="146194"/>
                </a:solidFill>
                <a:latin typeface="Arial"/>
                <a:ea typeface="Calibri"/>
              </a:rPr>
              <a:t>Un grad ridicat de flexibilitate </a:t>
            </a:r>
            <a:r>
              <a:rPr b="0" lang="ro-RO" sz="1600" spc="-1" strike="noStrike">
                <a:solidFill>
                  <a:srgbClr val="146194"/>
                </a:solidFill>
                <a:latin typeface="Arial"/>
                <a:ea typeface="Calibri"/>
              </a:rPr>
              <a:t>în stabilirea regulilor detaliate de eligibilitate și selecție</a:t>
            </a:r>
            <a:endParaRPr b="0" lang="ro-RO" sz="1600" spc="-1" strike="noStrike">
              <a:latin typeface="Arial"/>
            </a:endParaRPr>
          </a:p>
        </p:txBody>
      </p:sp>
      <p:sp>
        <p:nvSpPr>
          <p:cNvPr id="182" name="Dreptunghi 9"/>
          <p:cNvSpPr/>
          <p:nvPr/>
        </p:nvSpPr>
        <p:spPr>
          <a:xfrm>
            <a:off x="2091600" y="3383640"/>
            <a:ext cx="9412920" cy="1184760"/>
          </a:xfrm>
          <a:prstGeom prst="rect">
            <a:avLst/>
          </a:prstGeom>
          <a:solidFill>
            <a:schemeClr val="tx1">
              <a:lumMod val="95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50000"/>
              </a:lnSpc>
              <a:buNone/>
              <a:tabLst>
                <a:tab algn="l" pos="810360"/>
              </a:tabLst>
            </a:pPr>
            <a:r>
              <a:rPr b="1" lang="ro-RO" sz="1600" spc="-1" strike="noStrike">
                <a:solidFill>
                  <a:srgbClr val="146194"/>
                </a:solidFill>
                <a:latin typeface="Arial"/>
                <a:ea typeface="Times New Roman"/>
              </a:rPr>
              <a:t>Extinderea sectoarelor pentru care se acordă finanțare din PNS: </a:t>
            </a:r>
            <a:r>
              <a:rPr b="1" lang="en-US" sz="1600" spc="-1" strike="noStrike">
                <a:solidFill>
                  <a:srgbClr val="146194"/>
                </a:solidFill>
                <a:latin typeface="Arial"/>
                <a:ea typeface="Times New Roman"/>
              </a:rPr>
              <a:t> </a:t>
            </a:r>
            <a:r>
              <a:rPr b="0" lang="en-US" sz="1600" spc="-1" strike="noStrike">
                <a:solidFill>
                  <a:srgbClr val="146194"/>
                </a:solidFill>
                <a:latin typeface="Arial"/>
                <a:ea typeface="Times New Roman"/>
              </a:rPr>
              <a:t>buna</a:t>
            </a:r>
            <a:r>
              <a:rPr b="0" lang="ro-RO" sz="1600" spc="-1" strike="noStrike">
                <a:solidFill>
                  <a:srgbClr val="146194"/>
                </a:solidFill>
                <a:latin typeface="Arial"/>
                <a:ea typeface="Times New Roman"/>
              </a:rPr>
              <a:t>starea vacilor și vițeilor</a:t>
            </a:r>
            <a:r>
              <a:rPr b="1" lang="ro-RO" sz="1600" spc="-1" strike="noStrike">
                <a:solidFill>
                  <a:srgbClr val="146194"/>
                </a:solidFill>
                <a:latin typeface="Arial"/>
                <a:ea typeface="Times New Roman"/>
              </a:rPr>
              <a:t>, i</a:t>
            </a:r>
            <a:r>
              <a:rPr b="0" lang="ro-RO" sz="1600" spc="-1" strike="noStrike">
                <a:solidFill>
                  <a:srgbClr val="146194"/>
                </a:solidFill>
                <a:latin typeface="Arial"/>
                <a:ea typeface="Times New Roman"/>
              </a:rPr>
              <a:t>nvestiții  în sectorul hamei, în floricultură, plante medicinale și aromatice, în tehnologii forestiere care îmbunătățesc reziliența și valoarea de mediu a ecosistemelor forestiere, perdele de protecție;</a:t>
            </a:r>
            <a:endParaRPr b="0" lang="ro-RO" sz="1600" spc="-1" strike="noStrike">
              <a:latin typeface="Arial"/>
            </a:endParaRPr>
          </a:p>
        </p:txBody>
      </p:sp>
      <p:sp>
        <p:nvSpPr>
          <p:cNvPr id="183" name="Dreptunghi 10"/>
          <p:cNvSpPr/>
          <p:nvPr/>
        </p:nvSpPr>
        <p:spPr>
          <a:xfrm>
            <a:off x="1627920" y="4849200"/>
            <a:ext cx="9876600" cy="577080"/>
          </a:xfrm>
          <a:prstGeom prst="rect">
            <a:avLst/>
          </a:prstGeom>
          <a:solidFill>
            <a:schemeClr val="tx1">
              <a:lumMod val="95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o-RO" sz="1600" spc="-1" strike="noStrike">
                <a:solidFill>
                  <a:srgbClr val="146194"/>
                </a:solidFill>
                <a:latin typeface="Arial"/>
                <a:ea typeface="Calibri"/>
              </a:rPr>
              <a:t>Introducerea unui instrument de sprijin al fermierilor afectați de pierderi </a:t>
            </a:r>
            <a:r>
              <a:rPr b="0" lang="ro-RO" sz="1600" spc="-1" strike="noStrike">
                <a:solidFill>
                  <a:srgbClr val="146194"/>
                </a:solidFill>
                <a:latin typeface="Arial"/>
                <a:ea typeface="Calibri"/>
              </a:rPr>
              <a:t>ale producției agricole prin care se acordă despăgubiri în caz de calamități</a:t>
            </a:r>
            <a:endParaRPr b="0" lang="ro-RO" sz="1600" spc="-1" strike="noStrike">
              <a:latin typeface="Arial"/>
            </a:endParaRPr>
          </a:p>
        </p:txBody>
      </p:sp>
      <p:sp>
        <p:nvSpPr>
          <p:cNvPr id="184" name="Dreptunghi 11"/>
          <p:cNvSpPr/>
          <p:nvPr/>
        </p:nvSpPr>
        <p:spPr>
          <a:xfrm>
            <a:off x="1157400" y="5664600"/>
            <a:ext cx="9876600" cy="333720"/>
          </a:xfrm>
          <a:prstGeom prst="rect">
            <a:avLst/>
          </a:prstGeom>
          <a:solidFill>
            <a:schemeClr val="tx1">
              <a:lumMod val="95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o-RO" sz="1600" spc="-1" strike="noStrike">
                <a:solidFill>
                  <a:srgbClr val="146194"/>
                </a:solidFill>
                <a:latin typeface="Arial"/>
                <a:ea typeface="Calibri"/>
              </a:rPr>
              <a:t>Stimularea </a:t>
            </a:r>
            <a:r>
              <a:rPr b="1" lang="ro-RO" sz="1600" spc="-1" strike="noStrike">
                <a:solidFill>
                  <a:srgbClr val="146194"/>
                </a:solidFill>
                <a:latin typeface="Arial"/>
                <a:ea typeface="Calibri"/>
              </a:rPr>
              <a:t>digitalizării </a:t>
            </a:r>
            <a:r>
              <a:rPr b="0" lang="ro-RO" sz="1600" spc="-1" strike="noStrike">
                <a:solidFill>
                  <a:srgbClr val="146194"/>
                </a:solidFill>
                <a:latin typeface="Arial"/>
                <a:ea typeface="Calibri"/>
              </a:rPr>
              <a:t>și utilizarea unor </a:t>
            </a:r>
            <a:r>
              <a:rPr b="1" lang="ro-RO" sz="1600" spc="-1" strike="noStrike">
                <a:solidFill>
                  <a:srgbClr val="146194"/>
                </a:solidFill>
                <a:latin typeface="Arial"/>
                <a:ea typeface="Calibri"/>
              </a:rPr>
              <a:t>tehnologii sau idei inovative în agricultură</a:t>
            </a:r>
            <a:endParaRPr b="0" lang="ro-RO" sz="1600" spc="-1" strike="noStrike">
              <a:latin typeface="Arial"/>
            </a:endParaRPr>
          </a:p>
        </p:txBody>
      </p:sp>
      <p:sp>
        <p:nvSpPr>
          <p:cNvPr id="185" name="Dreptunghi 12"/>
          <p:cNvSpPr/>
          <p:nvPr/>
        </p:nvSpPr>
        <p:spPr>
          <a:xfrm>
            <a:off x="643320" y="6233760"/>
            <a:ext cx="5358600" cy="333720"/>
          </a:xfrm>
          <a:prstGeom prst="rect">
            <a:avLst/>
          </a:prstGeom>
          <a:solidFill>
            <a:schemeClr val="tx1">
              <a:lumMod val="95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o-RO" sz="1600" spc="-1" strike="noStrike">
                <a:solidFill>
                  <a:srgbClr val="146194"/>
                </a:solidFill>
                <a:latin typeface="Arial"/>
                <a:ea typeface="Calibri"/>
              </a:rPr>
              <a:t>Mărirea valorilor maxime </a:t>
            </a:r>
            <a:r>
              <a:rPr b="0" lang="ro-RO" sz="1600" spc="-1" strike="noStrike">
                <a:solidFill>
                  <a:srgbClr val="146194"/>
                </a:solidFill>
                <a:latin typeface="Arial"/>
                <a:ea typeface="Calibri"/>
              </a:rPr>
              <a:t>pe proiect  </a:t>
            </a:r>
            <a:endParaRPr b="0" lang="ro-RO" sz="16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FA1E3C3A-7CC9-48A4-ADF0-59F91D3CAC5A}" type="slidenum">
              <a:t>5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Dreptunghi 1"/>
          <p:cNvSpPr/>
          <p:nvPr/>
        </p:nvSpPr>
        <p:spPr>
          <a:xfrm>
            <a:off x="1527120" y="772200"/>
            <a:ext cx="10301400" cy="5575680"/>
          </a:xfrm>
          <a:prstGeom prst="rect">
            <a:avLst/>
          </a:prstGeom>
          <a:blipFill rotWithShape="0">
            <a:blip r:embed="rId2">
              <a:alphaModFix amt="30000"/>
            </a:blip>
            <a:srcRect/>
            <a:stretch/>
          </a:blipFill>
          <a:ln w="0">
            <a:solidFill>
              <a:srgbClr val="c62324">
                <a:lumMod val="75000"/>
              </a:srgbClr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  <a:buNone/>
            </a:pPr>
            <a:endParaRPr b="0" lang="ro-RO" sz="40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b="1" lang="ro-RO" sz="4000" spc="-1" strike="noStrike">
                <a:solidFill>
                  <a:srgbClr val="000000"/>
                </a:solidFill>
                <a:latin typeface="Arial"/>
              </a:rPr>
              <a:t>Obiectivele de mediu : </a:t>
            </a:r>
            <a:endParaRPr b="0" lang="ro-RO" sz="40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"/>
            </a:pP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contribuția la atenuarea și adaptarea la schimbările climatice;</a:t>
            </a:r>
            <a:endParaRPr b="0" lang="ro-RO" sz="40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"/>
            </a:pP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promovarea dezvoltării durabile;</a:t>
            </a:r>
            <a:endParaRPr b="0" lang="ro-RO" sz="40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"/>
            </a:pP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gestionar</a:t>
            </a:r>
            <a:r>
              <a:rPr b="0" lang="en-US" sz="4000" spc="-1" strike="noStrike">
                <a:solidFill>
                  <a:srgbClr val="000000"/>
                </a:solidFill>
                <a:latin typeface="Arial"/>
              </a:rPr>
              <a:t>ea</a:t>
            </a: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 eficientă a resurselor naturale;</a:t>
            </a:r>
            <a:endParaRPr b="0" lang="ro-RO" sz="40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"/>
            </a:pP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contribuția la protejarea biodiversității;</a:t>
            </a:r>
            <a:endParaRPr b="0" lang="ro-RO" sz="40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"/>
            </a:pP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îmbunătățirea serviciilor eco sistemice; </a:t>
            </a:r>
            <a:endParaRPr b="0" lang="ro-RO" sz="40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"/>
            </a:pP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conservarea habitatelor și a peisajelor.</a:t>
            </a:r>
            <a:endParaRPr b="0" lang="ro-RO" sz="4000" spc="-1" strike="noStrike">
              <a:latin typeface="Arial"/>
            </a:endParaRPr>
          </a:p>
        </p:txBody>
      </p:sp>
      <p:sp>
        <p:nvSpPr>
          <p:cNvPr id="187" name="Săgeată: dreapta vărgată 3"/>
          <p:cNvSpPr/>
          <p:nvPr/>
        </p:nvSpPr>
        <p:spPr>
          <a:xfrm rot="3508800">
            <a:off x="175680" y="-446400"/>
            <a:ext cx="1744200" cy="2886480"/>
          </a:xfrm>
          <a:prstGeom prst="striped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ffd3c5"/>
              </a:gs>
              <a:gs pos="100000">
                <a:srgbClr val="ff9466"/>
              </a:gs>
            </a:gsLst>
            <a:lin ang="8904000"/>
          </a:gradFill>
          <a:ln cap="rnd">
            <a:solidFill>
              <a:srgbClr val="eda68e">
                <a:alpha val="60000"/>
              </a:srgbClr>
            </a:solidFill>
            <a:rou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  <p:txBody>
          <a:bodyPr lIns="0" rIns="0" tIns="0" bIns="0" anchor="ctr" vert="vert270" rot="16200000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3600" spc="-1" strike="noStrike">
                <a:solidFill>
                  <a:srgbClr val="ff0000"/>
                </a:solidFill>
                <a:latin typeface="Century Gothic"/>
              </a:rPr>
              <a:t>NOU</a:t>
            </a:r>
            <a:endParaRPr b="0" lang="ro-RO" sz="36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6DF17DD6-6830-491E-B236-AF931E015370}" type="slidenum">
              <a:t>6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Dreptunghi 6"/>
          <p:cNvSpPr/>
          <p:nvPr/>
        </p:nvSpPr>
        <p:spPr>
          <a:xfrm>
            <a:off x="474480" y="722520"/>
            <a:ext cx="10687680" cy="1796760"/>
          </a:xfrm>
          <a:prstGeom prst="rect">
            <a:avLst/>
          </a:prstGeom>
          <a:noFill/>
          <a:ln w="38100">
            <a:solidFill>
              <a:srgbClr val="c62324">
                <a:lumMod val="7500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  <a:buNone/>
            </a:pPr>
            <a:r>
              <a:rPr b="0" lang="ro-RO" sz="2800" spc="-1" strike="noStrike">
                <a:solidFill>
                  <a:srgbClr val="000000"/>
                </a:solidFill>
                <a:latin typeface="Arial"/>
              </a:rPr>
              <a:t>I. </a:t>
            </a:r>
            <a:r>
              <a:rPr b="1" lang="ro-RO" sz="2800" spc="-1" strike="noStrike">
                <a:solidFill>
                  <a:srgbClr val="c00000"/>
                </a:solidFill>
                <a:latin typeface="Arial"/>
              </a:rPr>
              <a:t>Promovarea unui sector agricol inteligent, rezilient și diversificat </a:t>
            </a:r>
            <a:r>
              <a:rPr b="0" lang="ro-RO" sz="2800" spc="-1" strike="noStrike">
                <a:solidFill>
                  <a:srgbClr val="000000"/>
                </a:solidFill>
                <a:latin typeface="Arial"/>
              </a:rPr>
              <a:t>care să asigure securitatea alimentară, creșterea viabilității fermelor prin stabilizarea veniturilor fermierilor și eliminarea disparităților dintre ferme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189" name="Dreptunghi 7"/>
          <p:cNvSpPr/>
          <p:nvPr/>
        </p:nvSpPr>
        <p:spPr>
          <a:xfrm>
            <a:off x="372960" y="0"/>
            <a:ext cx="8221680" cy="69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000000"/>
                </a:solidFill>
                <a:latin typeface="Arial"/>
              </a:rPr>
              <a:t>PNS</a:t>
            </a:r>
            <a:r>
              <a:rPr b="0" lang="ro-RO" sz="2800" spc="-1" strike="noStrike">
                <a:solidFill>
                  <a:srgbClr val="000000"/>
                </a:solidFill>
                <a:latin typeface="Arial"/>
              </a:rPr>
              <a:t> vizează atingerea următoarelor </a:t>
            </a: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obiective</a:t>
            </a:r>
            <a:r>
              <a:rPr b="0" lang="ro-RO" sz="2800" spc="-1" strike="noStrike">
                <a:solidFill>
                  <a:srgbClr val="000000"/>
                </a:solidFill>
                <a:latin typeface="Arial"/>
              </a:rPr>
              <a:t>: 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190" name="Dreptunghi 8"/>
          <p:cNvSpPr/>
          <p:nvPr/>
        </p:nvSpPr>
        <p:spPr>
          <a:xfrm>
            <a:off x="845280" y="2633040"/>
            <a:ext cx="11047320" cy="2223360"/>
          </a:xfrm>
          <a:prstGeom prst="rect">
            <a:avLst/>
          </a:prstGeom>
          <a:noFill/>
          <a:ln w="38100">
            <a:solidFill>
              <a:srgbClr val="c62324">
                <a:lumMod val="7500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  <a:buNone/>
            </a:pPr>
            <a:r>
              <a:rPr b="0" lang="ro-RO" sz="2800" spc="-1" strike="noStrike">
                <a:solidFill>
                  <a:srgbClr val="000000"/>
                </a:solidFill>
                <a:latin typeface="Arial"/>
              </a:rPr>
              <a:t>II. </a:t>
            </a:r>
            <a:r>
              <a:rPr b="1" lang="ro-RO" sz="2800" spc="-1" strike="noStrike">
                <a:solidFill>
                  <a:srgbClr val="c00000"/>
                </a:solidFill>
                <a:latin typeface="Arial"/>
              </a:rPr>
              <a:t>Consolidarea orientării către piață și creșterea competitivității sectorului agro-alimentar </a:t>
            </a:r>
            <a:r>
              <a:rPr b="0" lang="ro-RO" sz="2800" spc="-1" strike="noStrike">
                <a:solidFill>
                  <a:srgbClr val="000000"/>
                </a:solidFill>
                <a:latin typeface="Arial"/>
              </a:rPr>
              <a:t>prin intensificarea cooperării, încurajarea investițiilor colective, modernizarea, restructurarea fermelor, prin investiții pentru îmbunătățirea productivității concomitent cu dezvoltarea, modernizarea industriei alimentare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191" name="Dreptunghi 9"/>
          <p:cNvSpPr/>
          <p:nvPr/>
        </p:nvSpPr>
        <p:spPr>
          <a:xfrm>
            <a:off x="612720" y="4963320"/>
            <a:ext cx="10391760" cy="1796760"/>
          </a:xfrm>
          <a:prstGeom prst="rect">
            <a:avLst/>
          </a:prstGeom>
          <a:noFill/>
          <a:ln w="38100">
            <a:solidFill>
              <a:srgbClr val="c62324">
                <a:lumMod val="7500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  <a:buNone/>
            </a:pPr>
            <a:r>
              <a:rPr b="0" lang="ro-RO" sz="2800" spc="-1" strike="noStrike">
                <a:solidFill>
                  <a:srgbClr val="000000"/>
                </a:solidFill>
                <a:latin typeface="Arial"/>
              </a:rPr>
              <a:t>III. </a:t>
            </a:r>
            <a:r>
              <a:rPr b="1" lang="ro-RO" sz="2800" spc="-1" strike="noStrike">
                <a:solidFill>
                  <a:srgbClr val="c00000"/>
                </a:solidFill>
                <a:latin typeface="Arial"/>
              </a:rPr>
              <a:t>Dezvoltarea socio-economică a spațiului rural </a:t>
            </a:r>
            <a:r>
              <a:rPr b="0" lang="ro-RO" sz="2800" spc="-1" strike="noStrike">
                <a:solidFill>
                  <a:srgbClr val="000000"/>
                </a:solidFill>
                <a:latin typeface="Arial"/>
              </a:rPr>
              <a:t>prin atragerea și susținerea tinerilor și facilitarea dezvoltării afacerilor, promovarea și creșterea ocupării forței de muncă, incluziunii sociale și a dezvoltării locale în zonele rurale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1E2BB00C-9D96-45B0-8EE0-50C75A9CD919}" type="slidenum">
              <a:t>7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Rounded Rectangle 9"/>
          <p:cNvSpPr/>
          <p:nvPr/>
        </p:nvSpPr>
        <p:spPr>
          <a:xfrm>
            <a:off x="3821760" y="2621520"/>
            <a:ext cx="2617200" cy="238968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eea1a1"/>
              </a:gs>
              <a:gs pos="100000">
                <a:srgbClr val="771516"/>
              </a:gs>
            </a:gsLst>
            <a:path path="circle">
              <a:fillToRect l="50000" t="100000" r="50000" b="0"/>
            </a:path>
          </a:gradFill>
          <a:ln w="0">
            <a:noFill/>
          </a:ln>
          <a:effectLst>
            <a:outerShdw blurRad="50760" dir="5400000" dist="38160" rotWithShape="0">
              <a:srgbClr val="000000">
                <a:alpha val="46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4000" spc="-1" strike="noStrike">
                <a:solidFill>
                  <a:srgbClr val="ffffff"/>
                </a:solidFill>
                <a:latin typeface="Trebuchet MS"/>
              </a:rPr>
              <a:t>Pilonul 1 (FEGA)</a:t>
            </a:r>
            <a:endParaRPr b="0" lang="ro-RO" sz="4000" spc="-1" strike="noStrike">
              <a:latin typeface="Arial"/>
            </a:endParaRPr>
          </a:p>
        </p:txBody>
      </p:sp>
      <p:sp>
        <p:nvSpPr>
          <p:cNvPr id="193" name="Rounded Rectangle 12"/>
          <p:cNvSpPr/>
          <p:nvPr/>
        </p:nvSpPr>
        <p:spPr>
          <a:xfrm>
            <a:off x="410400" y="5159880"/>
            <a:ext cx="6447240" cy="1537920"/>
          </a:xfrm>
          <a:prstGeom prst="roundRect">
            <a:avLst>
              <a:gd name="adj" fmla="val 16667"/>
            </a:avLst>
          </a:prstGeom>
          <a:solidFill>
            <a:schemeClr val="accent4">
              <a:lumMod val="50000"/>
            </a:schemeClr>
          </a:solidFill>
          <a:ln w="0">
            <a:noFill/>
          </a:ln>
          <a:effectLst>
            <a:outerShdw blurRad="50760" dir="5400000" dist="38160" rotWithShape="0">
              <a:srgbClr val="000000">
                <a:alpha val="46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4000" spc="-1" strike="noStrike">
                <a:solidFill>
                  <a:srgbClr val="ffffff"/>
                </a:solidFill>
                <a:latin typeface="Trebuchet MS"/>
              </a:rPr>
              <a:t>Pilonul 2 </a:t>
            </a:r>
            <a:br>
              <a:rPr sz="4000"/>
            </a:br>
            <a:r>
              <a:rPr b="0" lang="ro-RO" sz="4000" spc="-1" strike="noStrike">
                <a:solidFill>
                  <a:srgbClr val="ffffff"/>
                </a:solidFill>
                <a:latin typeface="Trebuchet MS"/>
              </a:rPr>
              <a:t>(FEADR</a:t>
            </a:r>
            <a:r>
              <a:rPr b="0" lang="en-GB" sz="4000" spc="-1" strike="noStrike">
                <a:solidFill>
                  <a:srgbClr val="ffffff"/>
                </a:solidFill>
                <a:latin typeface="Trebuchet MS"/>
              </a:rPr>
              <a:t>+Buget de stat</a:t>
            </a:r>
            <a:r>
              <a:rPr b="0" lang="ro-RO" sz="4000" spc="-1" strike="noStrike">
                <a:solidFill>
                  <a:srgbClr val="ffffff"/>
                </a:solidFill>
                <a:latin typeface="Trebuchet MS"/>
              </a:rPr>
              <a:t>)</a:t>
            </a:r>
            <a:endParaRPr b="0" lang="ro-RO" sz="4000" spc="-1" strike="noStrike">
              <a:latin typeface="Arial"/>
            </a:endParaRPr>
          </a:p>
        </p:txBody>
      </p:sp>
      <p:sp>
        <p:nvSpPr>
          <p:cNvPr id="194" name="Rounded Rectangle 19"/>
          <p:cNvSpPr/>
          <p:nvPr/>
        </p:nvSpPr>
        <p:spPr>
          <a:xfrm>
            <a:off x="6561360" y="2647800"/>
            <a:ext cx="5193720" cy="95796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eea1a1"/>
              </a:gs>
              <a:gs pos="100000">
                <a:srgbClr val="771516"/>
              </a:gs>
            </a:gsLst>
            <a:path path="circle">
              <a:fillToRect l="50000" t="100000" r="50000" b="0"/>
            </a:path>
          </a:gradFill>
          <a:ln w="0">
            <a:noFill/>
          </a:ln>
          <a:effectLst>
            <a:outerShdw blurRad="50760" dir="5400000" dist="38160" rotWithShape="0">
              <a:srgbClr val="000000">
                <a:alpha val="46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3200" spc="-1" strike="noStrike">
                <a:solidFill>
                  <a:srgbClr val="ffffff"/>
                </a:solidFill>
                <a:latin typeface="Trebuchet MS"/>
              </a:rPr>
              <a:t>Plăți directe </a:t>
            </a:r>
            <a:endParaRPr b="0" lang="ro-RO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GB" sz="3200" spc="-1" strike="noStrike">
                <a:solidFill>
                  <a:srgbClr val="ffffff"/>
                </a:solidFill>
                <a:latin typeface="Century Gothic"/>
              </a:rPr>
              <a:t>9</a:t>
            </a:r>
            <a:r>
              <a:rPr b="1" lang="ro-RO" sz="3200" spc="-1" strike="noStrike">
                <a:solidFill>
                  <a:srgbClr val="ffffff"/>
                </a:solidFill>
                <a:latin typeface="Century Gothic"/>
              </a:rPr>
              <a:t>,</a:t>
            </a:r>
            <a:r>
              <a:rPr b="1" lang="en-GB" sz="3200" spc="-1" strike="noStrike">
                <a:solidFill>
                  <a:srgbClr val="ffffff"/>
                </a:solidFill>
                <a:latin typeface="Century Gothic"/>
              </a:rPr>
              <a:t>78 </a:t>
            </a:r>
            <a:r>
              <a:rPr b="1" lang="ro-RO" sz="3200" spc="-1" strike="noStrike">
                <a:solidFill>
                  <a:srgbClr val="ffffff"/>
                </a:solidFill>
                <a:latin typeface="Trebuchet MS"/>
              </a:rPr>
              <a:t> miliarde euro</a:t>
            </a:r>
            <a:endParaRPr b="0" lang="ro-RO" sz="3200" spc="-1" strike="noStrike">
              <a:latin typeface="Arial"/>
            </a:endParaRPr>
          </a:p>
        </p:txBody>
      </p:sp>
      <p:sp>
        <p:nvSpPr>
          <p:cNvPr id="195" name="Rounded Rectangle 20"/>
          <p:cNvSpPr/>
          <p:nvPr/>
        </p:nvSpPr>
        <p:spPr>
          <a:xfrm>
            <a:off x="7007040" y="5208840"/>
            <a:ext cx="3610080" cy="1439640"/>
          </a:xfrm>
          <a:prstGeom prst="roundRect">
            <a:avLst>
              <a:gd name="adj" fmla="val 16667"/>
            </a:avLst>
          </a:prstGeom>
          <a:solidFill>
            <a:schemeClr val="accent4">
              <a:lumMod val="50000"/>
            </a:schemeClr>
          </a:solidFill>
          <a:ln w="0">
            <a:noFill/>
          </a:ln>
          <a:effectLst>
            <a:outerShdw blurRad="50760" dir="5400000" dist="38160" rotWithShape="0">
              <a:srgbClr val="000000">
                <a:alpha val="46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GB" sz="4000" spc="-1" strike="noStrike">
                <a:solidFill>
                  <a:srgbClr val="ffffff"/>
                </a:solidFill>
                <a:latin typeface="Trebuchet MS"/>
              </a:rPr>
              <a:t>5</a:t>
            </a:r>
            <a:r>
              <a:rPr b="1" lang="ro-RO" sz="4000" spc="-1" strike="noStrike">
                <a:solidFill>
                  <a:srgbClr val="ffffff"/>
                </a:solidFill>
                <a:latin typeface="Trebuchet MS"/>
              </a:rPr>
              <a:t>,</a:t>
            </a:r>
            <a:r>
              <a:rPr b="1" lang="en-GB" sz="4000" spc="-1" strike="noStrike">
                <a:solidFill>
                  <a:srgbClr val="ffffff"/>
                </a:solidFill>
                <a:latin typeface="Trebuchet MS"/>
              </a:rPr>
              <a:t>8</a:t>
            </a:r>
            <a:r>
              <a:rPr b="1" lang="ro-RO" sz="4000" spc="-1" strike="noStrike">
                <a:solidFill>
                  <a:srgbClr val="ffffff"/>
                </a:solidFill>
                <a:latin typeface="Trebuchet MS"/>
              </a:rPr>
              <a:t>7</a:t>
            </a:r>
            <a:r>
              <a:rPr b="1" lang="en-GB" sz="4000" spc="-1" strike="noStrike">
                <a:solidFill>
                  <a:srgbClr val="ffffff"/>
                </a:solidFill>
                <a:latin typeface="Trebuchet MS"/>
              </a:rPr>
              <a:t> </a:t>
            </a:r>
            <a:r>
              <a:rPr b="1" lang="ro-RO" sz="4000" spc="-1" strike="noStrike">
                <a:solidFill>
                  <a:srgbClr val="ffffff"/>
                </a:solidFill>
                <a:latin typeface="Trebuchet MS"/>
              </a:rPr>
              <a:t> miliarde euro</a:t>
            </a:r>
            <a:endParaRPr b="0" lang="ro-RO" sz="4000" spc="-1" strike="noStrike">
              <a:latin typeface="Arial"/>
            </a:endParaRPr>
          </a:p>
        </p:txBody>
      </p:sp>
      <p:sp>
        <p:nvSpPr>
          <p:cNvPr id="196" name="Rounded Rectangle 19"/>
          <p:cNvSpPr/>
          <p:nvPr/>
        </p:nvSpPr>
        <p:spPr>
          <a:xfrm>
            <a:off x="6561360" y="4016520"/>
            <a:ext cx="5193720" cy="95796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eea1a1"/>
              </a:gs>
              <a:gs pos="100000">
                <a:srgbClr val="771516"/>
              </a:gs>
            </a:gsLst>
            <a:path path="circle">
              <a:fillToRect l="50000" t="100000" r="50000" b="0"/>
            </a:path>
          </a:gradFill>
          <a:ln w="0">
            <a:noFill/>
          </a:ln>
          <a:effectLst>
            <a:outerShdw blurRad="50760" dir="5400000" dist="38160" rotWithShape="0">
              <a:srgbClr val="000000">
                <a:alpha val="46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3200" spc="-1" strike="noStrike">
                <a:solidFill>
                  <a:srgbClr val="ffffff"/>
                </a:solidFill>
                <a:latin typeface="Trebuchet MS"/>
              </a:rPr>
              <a:t>Intervenții sectoriale </a:t>
            </a:r>
            <a:endParaRPr b="0" lang="ro-RO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3200" spc="-1" strike="noStrike">
                <a:solidFill>
                  <a:srgbClr val="ffffff"/>
                </a:solidFill>
                <a:latin typeface="Century Gothic"/>
              </a:rPr>
              <a:t>151</a:t>
            </a:r>
            <a:r>
              <a:rPr b="1" lang="ro-RO" sz="3200" spc="-1" strike="noStrike">
                <a:solidFill>
                  <a:srgbClr val="ffffff"/>
                </a:solidFill>
                <a:latin typeface="Trebuchet MS"/>
              </a:rPr>
              <a:t> milioane euro</a:t>
            </a:r>
            <a:endParaRPr b="0" lang="ro-RO" sz="3200" spc="-1" strike="noStrike">
              <a:latin typeface="Arial"/>
            </a:endParaRPr>
          </a:p>
        </p:txBody>
      </p:sp>
      <p:sp>
        <p:nvSpPr>
          <p:cNvPr id="197" name="Rounded Rectangle 9"/>
          <p:cNvSpPr/>
          <p:nvPr/>
        </p:nvSpPr>
        <p:spPr>
          <a:xfrm>
            <a:off x="4896000" y="211320"/>
            <a:ext cx="6696360" cy="211248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d3c5"/>
              </a:gs>
              <a:gs pos="100000">
                <a:srgbClr val="ff9466"/>
              </a:gs>
            </a:gsLst>
            <a:lin ang="5400000"/>
          </a:gradFill>
          <a:ln cap="rnd">
            <a:solidFill>
              <a:srgbClr val="000000"/>
            </a:solidFill>
            <a:rou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6600" spc="-1" strike="noStrike">
                <a:solidFill>
                  <a:srgbClr val="c00000"/>
                </a:solidFill>
                <a:latin typeface="Trebuchet MS"/>
              </a:rPr>
              <a:t>15,8 </a:t>
            </a:r>
            <a:endParaRPr b="0" lang="ro-RO" sz="6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6600" spc="-1" strike="noStrike">
                <a:solidFill>
                  <a:srgbClr val="c00000"/>
                </a:solidFill>
                <a:latin typeface="Trebuchet MS"/>
              </a:rPr>
              <a:t>miliarde euro </a:t>
            </a:r>
            <a:endParaRPr b="0" lang="ro-RO" sz="6600" spc="-1" strike="noStrike">
              <a:latin typeface="Arial"/>
            </a:endParaRPr>
          </a:p>
        </p:txBody>
      </p:sp>
      <p:sp>
        <p:nvSpPr>
          <p:cNvPr id="198" name="Dreptunghi: colțuri rotunjite 6"/>
          <p:cNvSpPr/>
          <p:nvPr/>
        </p:nvSpPr>
        <p:spPr>
          <a:xfrm>
            <a:off x="223200" y="211320"/>
            <a:ext cx="4431600" cy="211248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d3c5"/>
              </a:gs>
              <a:gs pos="100000">
                <a:srgbClr val="ff9466"/>
              </a:gs>
            </a:gsLst>
            <a:lin ang="5400000"/>
          </a:gradFill>
          <a:ln cap="rnd" w="22225">
            <a:solidFill>
              <a:srgbClr val="03304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6000" spc="-1" strike="noStrike">
                <a:solidFill>
                  <a:srgbClr val="631112"/>
                </a:solidFill>
                <a:latin typeface="Trebuchet MS"/>
              </a:rPr>
              <a:t>BUGET PNS 2023-2027</a:t>
            </a:r>
            <a:endParaRPr b="0" lang="ro-RO" sz="60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24BDF287-41B6-4021-B554-837884F65CC1}" type="slidenum">
              <a:t>8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itle 1"/>
          <p:cNvSpPr/>
          <p:nvPr/>
        </p:nvSpPr>
        <p:spPr>
          <a:xfrm>
            <a:off x="919800" y="217080"/>
            <a:ext cx="10515240" cy="648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Autofit/>
          </a:bodyPr>
          <a:p>
            <a:pPr algn="ctr">
              <a:lnSpc>
                <a:spcPct val="90000"/>
              </a:lnSpc>
              <a:buNone/>
            </a:pPr>
            <a:r>
              <a:rPr b="1" lang="ro-RO" sz="4400" spc="-1" strike="noStrike">
                <a:solidFill>
                  <a:srgbClr val="631112"/>
                </a:solidFill>
                <a:latin typeface="Trebuchet MS"/>
              </a:rPr>
              <a:t>Intervenții PILONUL 2</a:t>
            </a:r>
            <a:endParaRPr b="0" lang="ro-RO" sz="4400" spc="-1" strike="noStrike">
              <a:latin typeface="Arial"/>
            </a:endParaRPr>
          </a:p>
        </p:txBody>
      </p:sp>
      <p:sp>
        <p:nvSpPr>
          <p:cNvPr id="200" name="Rectangle: Rounded Corners 16"/>
          <p:cNvSpPr/>
          <p:nvPr/>
        </p:nvSpPr>
        <p:spPr>
          <a:xfrm>
            <a:off x="7542720" y="966600"/>
            <a:ext cx="3786120" cy="1591200"/>
          </a:xfrm>
          <a:prstGeom prst="roundRect">
            <a:avLst>
              <a:gd name="adj" fmla="val 16667"/>
            </a:avLst>
          </a:prstGeom>
          <a:solidFill>
            <a:srgbClr val="e87d37"/>
          </a:solidFill>
          <a:ln cap="rnd">
            <a:solidFill>
              <a:srgbClr val="ab5928"/>
            </a:solidFill>
            <a:rou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marL="457200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907,1 mil. </a:t>
            </a:r>
            <a:r>
              <a:rPr b="1" lang="en-GB" sz="2400" spc="-1" strike="noStrike">
                <a:solidFill>
                  <a:srgbClr val="ffffff"/>
                </a:solidFill>
                <a:latin typeface="Trebuchet MS"/>
              </a:rPr>
              <a:t>e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uro</a:t>
            </a:r>
            <a:endParaRPr b="0" lang="ro-RO" sz="2400" spc="-1" strike="noStrike">
              <a:latin typeface="Arial"/>
            </a:endParaRPr>
          </a:p>
          <a:p>
            <a:pPr marL="457200">
              <a:lnSpc>
                <a:spcPct val="100000"/>
              </a:lnSpc>
              <a:buNone/>
            </a:pPr>
            <a:endParaRPr b="0" lang="ro-RO" sz="2400" spc="-1" strike="noStrike">
              <a:latin typeface="Arial"/>
            </a:endParaRPr>
          </a:p>
          <a:p>
            <a:pPr marL="457200">
              <a:lnSpc>
                <a:spcPct val="100000"/>
              </a:lnSpc>
              <a:buNone/>
            </a:pPr>
            <a:r>
              <a:rPr b="1" i="1" lang="ro-RO" sz="2400" spc="-1" strike="noStrike">
                <a:solidFill>
                  <a:srgbClr val="ffffff"/>
                </a:solidFill>
                <a:latin typeface="Trebuchet MS"/>
              </a:rPr>
              <a:t>     </a:t>
            </a: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672,5 mil. euro</a:t>
            </a:r>
            <a:endParaRPr b="0" lang="ro-RO" sz="2400" spc="-1" strike="noStrike">
              <a:latin typeface="Arial"/>
            </a:endParaRPr>
          </a:p>
          <a:p>
            <a:pPr marL="457200" algn="ctr">
              <a:lnSpc>
                <a:spcPct val="100000"/>
              </a:lnSpc>
              <a:buNone/>
            </a:pP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234,6 mil. euro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01" name="Rectangle: Rounded Corners 18"/>
          <p:cNvSpPr/>
          <p:nvPr/>
        </p:nvSpPr>
        <p:spPr>
          <a:xfrm>
            <a:off x="7283160" y="2705400"/>
            <a:ext cx="3515040" cy="1234080"/>
          </a:xfrm>
          <a:prstGeom prst="roundRect">
            <a:avLst>
              <a:gd name="adj" fmla="val 16667"/>
            </a:avLst>
          </a:prstGeom>
          <a:solidFill>
            <a:srgbClr val="e87d37"/>
          </a:solidFill>
          <a:ln cap="rnd">
            <a:solidFill>
              <a:srgbClr val="ab5928"/>
            </a:solidFill>
            <a:rou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marL="457200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502,4</a:t>
            </a:r>
            <a:r>
              <a:rPr b="0" lang="ro-RO" sz="2400" spc="-1" strike="noStrike">
                <a:solidFill>
                  <a:srgbClr val="ffffff"/>
                </a:solidFill>
                <a:latin typeface="Trebuchet MS"/>
              </a:rPr>
              <a:t> mil. </a:t>
            </a:r>
            <a:r>
              <a:rPr b="0" lang="en-GB" sz="2400" spc="-1" strike="noStrike">
                <a:solidFill>
                  <a:srgbClr val="ffffff"/>
                </a:solidFill>
                <a:latin typeface="Trebuchet MS"/>
              </a:rPr>
              <a:t>e</a:t>
            </a:r>
            <a:r>
              <a:rPr b="0" lang="ro-RO" sz="2400" spc="-1" strike="noStrike">
                <a:solidFill>
                  <a:srgbClr val="ffffff"/>
                </a:solidFill>
                <a:latin typeface="Trebuchet MS"/>
              </a:rPr>
              <a:t>uro</a:t>
            </a:r>
            <a:br>
              <a:rPr sz="2400"/>
            </a:br>
            <a:r>
              <a:rPr b="0" lang="ro-RO" sz="2400" spc="-1" strike="noStrike">
                <a:solidFill>
                  <a:srgbClr val="ffffff"/>
                </a:solidFill>
                <a:latin typeface="Trebuchet MS"/>
              </a:rPr>
              <a:t>   </a:t>
            </a: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400,0 mil. euro</a:t>
            </a:r>
            <a:endParaRPr b="0" lang="ro-RO" sz="2400" spc="-1" strike="noStrike">
              <a:latin typeface="Arial"/>
            </a:endParaRPr>
          </a:p>
          <a:p>
            <a:pPr marL="457200" algn="ctr">
              <a:lnSpc>
                <a:spcPct val="100000"/>
              </a:lnSpc>
              <a:buNone/>
            </a:pP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102,4 mil. euro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02" name="Rectangle: Rounded Corners 20"/>
          <p:cNvSpPr/>
          <p:nvPr/>
        </p:nvSpPr>
        <p:spPr>
          <a:xfrm>
            <a:off x="7542720" y="4007880"/>
            <a:ext cx="3651480" cy="1468800"/>
          </a:xfrm>
          <a:prstGeom prst="roundRect">
            <a:avLst>
              <a:gd name="adj" fmla="val 16667"/>
            </a:avLst>
          </a:prstGeom>
          <a:solidFill>
            <a:srgbClr val="e87d37"/>
          </a:solidFill>
          <a:ln cap="rnd">
            <a:solidFill>
              <a:srgbClr val="ab5928"/>
            </a:solidFill>
            <a:rou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420,3 mil. 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  </a:t>
            </a: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169,6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</a:t>
            </a: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mil. 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  </a:t>
            </a: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250,7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</a:t>
            </a: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mil. euro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03" name="Rectangle: Rounded Corners 22"/>
          <p:cNvSpPr/>
          <p:nvPr/>
        </p:nvSpPr>
        <p:spPr>
          <a:xfrm>
            <a:off x="8355600" y="5763600"/>
            <a:ext cx="3079440" cy="859680"/>
          </a:xfrm>
          <a:prstGeom prst="roundRect">
            <a:avLst>
              <a:gd name="adj" fmla="val 16667"/>
            </a:avLst>
          </a:prstGeom>
          <a:solidFill>
            <a:srgbClr val="e87d37"/>
          </a:solidFill>
          <a:ln cap="rnd">
            <a:solidFill>
              <a:srgbClr val="ab5928"/>
            </a:solidFill>
            <a:rou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375,2 mil euro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04" name="Rounded Rectangle 9"/>
          <p:cNvSpPr/>
          <p:nvPr/>
        </p:nvSpPr>
        <p:spPr>
          <a:xfrm>
            <a:off x="2019600" y="4068720"/>
            <a:ext cx="5822280" cy="1514520"/>
          </a:xfrm>
          <a:prstGeom prst="homePlate">
            <a:avLst>
              <a:gd name="adj" fmla="val 50000"/>
            </a:avLst>
          </a:prstGeom>
          <a:gradFill rotWithShape="0">
            <a:gsLst>
              <a:gs pos="0">
                <a:srgbClr val="ffad81"/>
              </a:gs>
              <a:gs pos="100000">
                <a:srgbClr val="d56720"/>
              </a:gs>
            </a:gsLst>
            <a:lin ang="5400000"/>
          </a:gradFill>
          <a:ln w="0">
            <a:noFill/>
          </a:ln>
          <a:effectLst>
            <a:outerShdw blurRad="50760" dir="5400000" dist="38160" rotWithShape="0">
              <a:srgbClr val="000000">
                <a:alpha val="46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ffffff"/>
                </a:solidFill>
                <a:latin typeface="Trebuchet MS"/>
              </a:rPr>
              <a:t>Măsuri dedicate 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ffffff"/>
                </a:solidFill>
                <a:latin typeface="Trebuchet MS"/>
              </a:rPr>
              <a:t>tinerilor fermieri, 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din care :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- 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i</a:t>
            </a: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nvesti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ții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- 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instalare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05" name="Rounded Rectangle 9"/>
          <p:cNvSpPr/>
          <p:nvPr/>
        </p:nvSpPr>
        <p:spPr>
          <a:xfrm>
            <a:off x="2943360" y="5726160"/>
            <a:ext cx="5582520" cy="957960"/>
          </a:xfrm>
          <a:prstGeom prst="homePlate">
            <a:avLst>
              <a:gd name="adj" fmla="val 50000"/>
            </a:avLst>
          </a:prstGeom>
          <a:gradFill rotWithShape="0">
            <a:gsLst>
              <a:gs pos="0">
                <a:srgbClr val="ffad81"/>
              </a:gs>
              <a:gs pos="100000">
                <a:srgbClr val="d56720"/>
              </a:gs>
            </a:gsLst>
            <a:lin ang="5400000"/>
          </a:gradFill>
          <a:ln w="0">
            <a:noFill/>
          </a:ln>
          <a:effectLst>
            <a:outerShdw blurRad="50760" dir="5400000" dist="38160" rotWithShape="0">
              <a:srgbClr val="000000">
                <a:alpha val="46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ffffff"/>
                </a:solidFill>
                <a:latin typeface="Trebuchet MS"/>
              </a:rPr>
              <a:t>Depozitare și procesare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06" name="Rounded Rectangle 9"/>
          <p:cNvSpPr/>
          <p:nvPr/>
        </p:nvSpPr>
        <p:spPr>
          <a:xfrm>
            <a:off x="1834920" y="2755800"/>
            <a:ext cx="5822280" cy="1234080"/>
          </a:xfrm>
          <a:prstGeom prst="homePlate">
            <a:avLst>
              <a:gd name="adj" fmla="val 50000"/>
            </a:avLst>
          </a:prstGeom>
          <a:gradFill rotWithShape="0">
            <a:gsLst>
              <a:gs pos="0">
                <a:srgbClr val="ffad81"/>
              </a:gs>
              <a:gs pos="100000">
                <a:srgbClr val="d56720"/>
              </a:gs>
            </a:gsLst>
            <a:lin ang="5400000"/>
          </a:gradFill>
          <a:ln w="0">
            <a:noFill/>
          </a:ln>
          <a:effectLst>
            <a:outerShdw blurRad="50760" dir="5400000" dist="38160" rotWithShape="0">
              <a:srgbClr val="000000">
                <a:alpha val="46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ffffff"/>
                </a:solidFill>
                <a:latin typeface="Trebuchet MS"/>
              </a:rPr>
              <a:t>Irigații,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 din care:</a:t>
            </a:r>
            <a:br>
              <a:rPr sz="2400"/>
            </a:b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- zonale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- locale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07" name="Rounded Rectangle 9"/>
          <p:cNvSpPr/>
          <p:nvPr/>
        </p:nvSpPr>
        <p:spPr>
          <a:xfrm>
            <a:off x="190440" y="1013760"/>
            <a:ext cx="7876800" cy="1582200"/>
          </a:xfrm>
          <a:prstGeom prst="homePlate">
            <a:avLst>
              <a:gd name="adj" fmla="val 50000"/>
            </a:avLst>
          </a:prstGeom>
          <a:gradFill rotWithShape="0">
            <a:gsLst>
              <a:gs pos="0">
                <a:srgbClr val="ffad81"/>
              </a:gs>
              <a:gs pos="100000">
                <a:srgbClr val="d56720"/>
              </a:gs>
            </a:gsLst>
            <a:lin ang="5400000"/>
          </a:gradFill>
          <a:ln w="0">
            <a:noFill/>
          </a:ln>
          <a:effectLst>
            <a:outerShdw blurRad="50760" dir="5400000" dist="38160" rotWithShape="0">
              <a:srgbClr val="000000">
                <a:alpha val="46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ffffff"/>
                </a:solidFill>
                <a:latin typeface="Trebuchet MS"/>
              </a:rPr>
              <a:t>Investiții în dezvoltarea 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ffffff"/>
                </a:solidFill>
                <a:latin typeface="Trebuchet MS"/>
              </a:rPr>
              <a:t>fermei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, din care :</a:t>
            </a:r>
            <a:br>
              <a:rPr sz="2400"/>
            </a:b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- sector vegetal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, inclusiv perdele de protecție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- sector zootehnic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08" name="Dreptunghi: colțuri rotunjite 2"/>
          <p:cNvSpPr/>
          <p:nvPr/>
        </p:nvSpPr>
        <p:spPr>
          <a:xfrm>
            <a:off x="72360" y="158040"/>
            <a:ext cx="1828440" cy="1582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cap="rnd">
            <a:solidFill>
              <a:srgbClr val="c6235f"/>
            </a:solidFill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ff0000"/>
                </a:solidFill>
                <a:latin typeface="Century Gothic"/>
              </a:rPr>
              <a:t>Total 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ff0000"/>
                </a:solidFill>
                <a:latin typeface="Century Gothic"/>
              </a:rPr>
              <a:t>2,19 miliarde euro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9CEBA403-1833-438A-BA42-C8F1F2C9E539}" type="slidenum">
              <a:t>9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Title 1"/>
          <p:cNvSpPr/>
          <p:nvPr/>
        </p:nvSpPr>
        <p:spPr>
          <a:xfrm>
            <a:off x="838080" y="365040"/>
            <a:ext cx="10515240" cy="862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rmAutofit/>
          </a:bodyPr>
          <a:p>
            <a:pPr algn="ctr">
              <a:lnSpc>
                <a:spcPct val="90000"/>
              </a:lnSpc>
              <a:buNone/>
            </a:pPr>
            <a:r>
              <a:rPr b="1" lang="ro-RO" sz="4400" spc="-1" strike="noStrike">
                <a:solidFill>
                  <a:srgbClr val="631112"/>
                </a:solidFill>
                <a:latin typeface="Trebuchet MS"/>
              </a:rPr>
              <a:t>Intervenții PILONUL 2</a:t>
            </a:r>
            <a:endParaRPr b="0" lang="ro-RO" sz="4400" spc="-1" strike="noStrike">
              <a:latin typeface="Arial"/>
            </a:endParaRPr>
          </a:p>
        </p:txBody>
      </p:sp>
      <p:sp>
        <p:nvSpPr>
          <p:cNvPr id="210" name="Rectangle: Rounded Corners 16"/>
          <p:cNvSpPr/>
          <p:nvPr/>
        </p:nvSpPr>
        <p:spPr>
          <a:xfrm>
            <a:off x="7552080" y="1353240"/>
            <a:ext cx="4209120" cy="2479680"/>
          </a:xfrm>
          <a:prstGeom prst="roundRect">
            <a:avLst>
              <a:gd name="adj" fmla="val 16667"/>
            </a:avLst>
          </a:prstGeom>
          <a:solidFill>
            <a:srgbClr val="e87d37"/>
          </a:solidFill>
          <a:ln cap="rnd">
            <a:solidFill>
              <a:srgbClr val="ab5928"/>
            </a:solidFill>
            <a:rou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1.719,91 mil. euro</a:t>
            </a:r>
            <a:br>
              <a:rPr sz="2400"/>
            </a:br>
            <a:r>
              <a:rPr b="0" lang="ro-RO" sz="2400" spc="-1" strike="noStrike">
                <a:solidFill>
                  <a:srgbClr val="ffffff"/>
                </a:solidFill>
                <a:latin typeface="Trebuchet MS"/>
              </a:rPr>
              <a:t>     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492,33 </a:t>
            </a: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mil. euro</a:t>
            </a:r>
            <a:endParaRPr b="0" lang="ro-RO" sz="2400" spc="-1" strike="noStrike">
              <a:latin typeface="Arial"/>
            </a:endParaRPr>
          </a:p>
          <a:p>
            <a:pPr marL="457200"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389,12 </a:t>
            </a: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mil. euro</a:t>
            </a:r>
            <a:endParaRPr b="0" lang="ro-RO" sz="2400" spc="-1" strike="noStrike">
              <a:latin typeface="Arial"/>
            </a:endParaRPr>
          </a:p>
          <a:p>
            <a:pPr marL="457200"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663,99 </a:t>
            </a: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mil. euro</a:t>
            </a:r>
            <a:endParaRPr b="0" lang="ro-RO" sz="2400" spc="-1" strike="noStrike">
              <a:latin typeface="Arial"/>
            </a:endParaRPr>
          </a:p>
          <a:p>
            <a:pPr marL="457200"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174,47 </a:t>
            </a: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mil. euro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11" name="Rectangle: Rounded Corners 18"/>
          <p:cNvSpPr/>
          <p:nvPr/>
        </p:nvSpPr>
        <p:spPr>
          <a:xfrm>
            <a:off x="7808400" y="4717080"/>
            <a:ext cx="3295800" cy="957960"/>
          </a:xfrm>
          <a:prstGeom prst="roundRect">
            <a:avLst>
              <a:gd name="adj" fmla="val 16667"/>
            </a:avLst>
          </a:prstGeom>
          <a:solidFill>
            <a:srgbClr val="e87d37"/>
          </a:solidFill>
          <a:ln cap="rnd">
            <a:solidFill>
              <a:srgbClr val="ab5928"/>
            </a:solidFill>
            <a:rou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736,3 mil. euro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12" name="Rounded Rectangle 9"/>
          <p:cNvSpPr/>
          <p:nvPr/>
        </p:nvSpPr>
        <p:spPr>
          <a:xfrm>
            <a:off x="2246760" y="4717080"/>
            <a:ext cx="5706720" cy="957960"/>
          </a:xfrm>
          <a:prstGeom prst="homePlate">
            <a:avLst>
              <a:gd name="adj" fmla="val 50000"/>
            </a:avLst>
          </a:prstGeom>
          <a:solidFill>
            <a:srgbClr val="e87d37"/>
          </a:solidFill>
          <a:ln cap="rnd">
            <a:solidFill>
              <a:srgbClr val="ab5928"/>
            </a:solidFill>
            <a:rou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ffffff"/>
                </a:solidFill>
                <a:latin typeface="Trebuchet MS"/>
              </a:rPr>
              <a:t>Bunăstarea animalelor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13" name="Rounded Rectangle 9"/>
          <p:cNvSpPr/>
          <p:nvPr/>
        </p:nvSpPr>
        <p:spPr>
          <a:xfrm>
            <a:off x="2246760" y="1305360"/>
            <a:ext cx="6092640" cy="2575440"/>
          </a:xfrm>
          <a:prstGeom prst="homePlate">
            <a:avLst>
              <a:gd name="adj" fmla="val 50000"/>
            </a:avLst>
          </a:prstGeom>
          <a:solidFill>
            <a:srgbClr val="e87d37"/>
          </a:solidFill>
          <a:ln cap="rnd">
            <a:solidFill>
              <a:srgbClr val="ab5928"/>
            </a:solidFill>
            <a:rou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1" lang="ro-RO" sz="2800" spc="-1" strike="noStrike">
                <a:solidFill>
                  <a:srgbClr val="ffffff"/>
                </a:solidFill>
                <a:latin typeface="Trebuchet MS"/>
              </a:rPr>
              <a:t>Mediu și climă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, din care</a:t>
            </a:r>
            <a:br>
              <a:rPr sz="2400"/>
            </a:b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     </a:t>
            </a:r>
            <a:r>
              <a:rPr b="0" lang="ro-RO" sz="2400" spc="-1" strike="noStrike">
                <a:solidFill>
                  <a:srgbClr val="ffffff"/>
                </a:solidFill>
                <a:latin typeface="Trebuchet MS"/>
              </a:rPr>
              <a:t>-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 </a:t>
            </a: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agromediu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și climă</a:t>
            </a:r>
            <a:endParaRPr b="0" lang="ro-RO" sz="2400" spc="-1" strike="noStrike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     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- </a:t>
            </a: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agricultur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ă</a:t>
            </a: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 ecologi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că</a:t>
            </a:r>
            <a:endParaRPr b="0" lang="ro-RO" sz="2400" spc="-1" strike="noStrike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     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- zone cu constrângeri naturale</a:t>
            </a:r>
            <a:endParaRPr b="0" lang="ro-RO" sz="2400" spc="-1" strike="noStrike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     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- forestier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14" name="Dreptunghi: colțuri rotunjite 1"/>
          <p:cNvSpPr/>
          <p:nvPr/>
        </p:nvSpPr>
        <p:spPr>
          <a:xfrm>
            <a:off x="108720" y="1132200"/>
            <a:ext cx="2046240" cy="482184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cap="rnd">
            <a:solidFill>
              <a:srgbClr val="c6235f"/>
            </a:solidFill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000000"/>
                </a:solidFill>
                <a:latin typeface="Century Gothic"/>
              </a:rPr>
              <a:t>41,8% din total pilonul 2 </a:t>
            </a:r>
            <a:r>
              <a:rPr b="0" lang="ro-RO" sz="2400" spc="-1" strike="noStrike">
                <a:solidFill>
                  <a:srgbClr val="000000"/>
                </a:solidFill>
                <a:latin typeface="Century Gothic"/>
              </a:rPr>
              <a:t>(mai mult ca procentul obligatoriu de 35%)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002B594D-1A69-4F9D-A24A-9C33A964FFDD}" type="slidenum">
              <a:t>10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itle 1"/>
          <p:cNvSpPr/>
          <p:nvPr/>
        </p:nvSpPr>
        <p:spPr>
          <a:xfrm>
            <a:off x="838080" y="0"/>
            <a:ext cx="10515240" cy="889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rmAutofit/>
          </a:bodyPr>
          <a:p>
            <a:pPr algn="ctr">
              <a:lnSpc>
                <a:spcPct val="90000"/>
              </a:lnSpc>
              <a:buNone/>
            </a:pPr>
            <a:r>
              <a:rPr b="1" lang="ro-RO" sz="4400" spc="-1" strike="noStrike">
                <a:solidFill>
                  <a:srgbClr val="631112"/>
                </a:solidFill>
                <a:latin typeface="Trebuchet MS"/>
              </a:rPr>
              <a:t>Intervenții PILONUL 2</a:t>
            </a:r>
            <a:endParaRPr b="0" lang="ro-RO" sz="4400" spc="-1" strike="noStrike">
              <a:latin typeface="Arial"/>
            </a:endParaRPr>
          </a:p>
        </p:txBody>
      </p:sp>
      <p:sp>
        <p:nvSpPr>
          <p:cNvPr id="216" name="Rectangle: Rounded Corners 20"/>
          <p:cNvSpPr/>
          <p:nvPr/>
        </p:nvSpPr>
        <p:spPr>
          <a:xfrm>
            <a:off x="8828280" y="679320"/>
            <a:ext cx="3069360" cy="2749320"/>
          </a:xfrm>
          <a:prstGeom prst="roundRect">
            <a:avLst>
              <a:gd name="adj" fmla="val 16667"/>
            </a:avLst>
          </a:prstGeom>
          <a:solidFill>
            <a:srgbClr val="e87d37"/>
          </a:solidFill>
          <a:ln cap="rnd">
            <a:solidFill>
              <a:srgbClr val="ab5928"/>
            </a:solidFill>
            <a:rou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851 mil. 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ro-RO" sz="20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500,0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mil. 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150,0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mil. 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en-GB" sz="2400" spc="-1" strike="noStrike">
                <a:solidFill>
                  <a:srgbClr val="ffffff"/>
                </a:solidFill>
                <a:latin typeface="Trebuchet MS"/>
              </a:rPr>
              <a:t>201,0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mil. euro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17" name="Rectangle: Rounded Corners 22"/>
          <p:cNvSpPr/>
          <p:nvPr/>
        </p:nvSpPr>
        <p:spPr>
          <a:xfrm>
            <a:off x="8555760" y="3494880"/>
            <a:ext cx="3279600" cy="3275640"/>
          </a:xfrm>
          <a:prstGeom prst="roundRect">
            <a:avLst>
              <a:gd name="adj" fmla="val 16667"/>
            </a:avLst>
          </a:prstGeom>
          <a:solidFill>
            <a:srgbClr val="e87d37"/>
          </a:solidFill>
          <a:ln cap="rnd">
            <a:solidFill>
              <a:srgbClr val="ab5928"/>
            </a:solidFill>
            <a:rou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356,9 mil 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97,9 mil. 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15,4 mil. 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40,2 mil. 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10,0 mil. 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193,4 mil. euro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18" name="Rounded Rectangle 9"/>
          <p:cNvSpPr/>
          <p:nvPr/>
        </p:nvSpPr>
        <p:spPr>
          <a:xfrm>
            <a:off x="686520" y="811440"/>
            <a:ext cx="8373960" cy="2551320"/>
          </a:xfrm>
          <a:prstGeom prst="homePlate">
            <a:avLst>
              <a:gd name="adj" fmla="val 50000"/>
            </a:avLst>
          </a:prstGeom>
          <a:solidFill>
            <a:srgbClr val="e87d37"/>
          </a:solidFill>
          <a:ln cap="rnd">
            <a:solidFill>
              <a:srgbClr val="ab5928"/>
            </a:solidFill>
            <a:rou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just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	</a:t>
            </a:r>
            <a:r>
              <a:rPr b="1" lang="ro-RO" sz="2800" spc="-1" strike="noStrike">
                <a:solidFill>
                  <a:srgbClr val="ffffff"/>
                </a:solidFill>
                <a:latin typeface="Trebuchet MS"/>
              </a:rPr>
              <a:t>Dezvoltare zonelor rurale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, din care:</a:t>
            </a:r>
            <a:endParaRPr b="0" lang="ro-RO" sz="2400" spc="-1" strike="noStrike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- LEADER( infrastructură locală, socială, patrimoniu local, scheme de calitate, economie circulară, ec</a:t>
            </a:r>
            <a:r>
              <a:rPr b="0" i="1" lang="en-US" sz="2400" spc="-1" strike="noStrike">
                <a:solidFill>
                  <a:srgbClr val="ffffff"/>
                </a:solidFill>
                <a:latin typeface="Trebuchet MS"/>
              </a:rPr>
              <a:t>a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risaj)</a:t>
            </a:r>
            <a:endParaRPr b="0" lang="ro-RO" sz="2400" spc="-1" strike="noStrike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- </a:t>
            </a:r>
            <a:r>
              <a:rPr b="0" i="1" lang="en-US" sz="2400" spc="-1" strike="noStrike">
                <a:solidFill>
                  <a:srgbClr val="ffffff"/>
                </a:solidFill>
                <a:latin typeface="Trebuchet MS"/>
              </a:rPr>
              <a:t>n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onagricol</a:t>
            </a:r>
            <a:endParaRPr b="0" lang="ro-RO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- infrastructură rutieră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19" name="Rounded Rectangle 9"/>
          <p:cNvSpPr/>
          <p:nvPr/>
        </p:nvSpPr>
        <p:spPr>
          <a:xfrm>
            <a:off x="686520" y="3494880"/>
            <a:ext cx="8373960" cy="3275640"/>
          </a:xfrm>
          <a:prstGeom prst="homePlate">
            <a:avLst>
              <a:gd name="adj" fmla="val 50000"/>
            </a:avLst>
          </a:prstGeom>
          <a:solidFill>
            <a:srgbClr val="e87d37"/>
          </a:solidFill>
          <a:ln cap="rnd">
            <a:solidFill>
              <a:srgbClr val="ab5928"/>
            </a:solidFill>
            <a:rou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	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	</a:t>
            </a:r>
            <a:r>
              <a:rPr b="1" lang="ro-RO" sz="2800" spc="-1" strike="noStrike">
                <a:solidFill>
                  <a:srgbClr val="ffffff"/>
                </a:solidFill>
                <a:latin typeface="Trebuchet MS"/>
              </a:rPr>
              <a:t>Intervenții suport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, din care:</a:t>
            </a:r>
            <a:br>
              <a:rPr sz="2400"/>
            </a:b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	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	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    </a:t>
            </a:r>
            <a:r>
              <a:rPr b="0" lang="ro-RO" sz="2400" spc="-1" strike="noStrike">
                <a:solidFill>
                  <a:srgbClr val="ffffff"/>
                </a:solidFill>
                <a:latin typeface="Trebuchet MS"/>
              </a:rPr>
              <a:t>-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 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prime de asigurare și instrumente de  </a:t>
            </a:r>
            <a:endParaRPr b="0" lang="ro-RO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               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gestionare a riscurilor</a:t>
            </a:r>
            <a:endParaRPr b="0" lang="ro-RO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             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- grupuri de producători</a:t>
            </a:r>
            <a:endParaRPr b="0" lang="ro-RO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             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- cooperare și inovare  </a:t>
            </a:r>
            <a:endParaRPr b="0" lang="ro-RO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             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- consiliere și transfer de cunoștiințe</a:t>
            </a:r>
            <a:endParaRPr b="0" lang="ro-RO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              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- asistență tehnică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2F61983F-D275-4BB9-AE2C-3B2894C68B81}" type="slidenum">
              <a:t>11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Title 1"/>
          <p:cNvSpPr/>
          <p:nvPr/>
        </p:nvSpPr>
        <p:spPr>
          <a:xfrm>
            <a:off x="2129760" y="32400"/>
            <a:ext cx="7931880" cy="1040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rmAutofit/>
          </a:bodyPr>
          <a:p>
            <a:pPr algn="ctr">
              <a:lnSpc>
                <a:spcPct val="90000"/>
              </a:lnSpc>
              <a:buNone/>
            </a:pPr>
            <a:r>
              <a:rPr b="1" lang="ro-RO" sz="4400" spc="-1" strike="noStrike">
                <a:solidFill>
                  <a:srgbClr val="631112"/>
                </a:solidFill>
                <a:latin typeface="Trebuchet MS"/>
              </a:rPr>
              <a:t>Intervenții PILONUL 1</a:t>
            </a:r>
            <a:endParaRPr b="0" lang="ro-RO" sz="4400" spc="-1" strike="noStrike">
              <a:latin typeface="Arial"/>
            </a:endParaRPr>
          </a:p>
        </p:txBody>
      </p:sp>
      <p:sp>
        <p:nvSpPr>
          <p:cNvPr id="221" name="Rounded Rectangle 9"/>
          <p:cNvSpPr/>
          <p:nvPr/>
        </p:nvSpPr>
        <p:spPr>
          <a:xfrm>
            <a:off x="478800" y="1351800"/>
            <a:ext cx="8886600" cy="5124600"/>
          </a:xfrm>
          <a:prstGeom prst="homePlate">
            <a:avLst>
              <a:gd name="adj" fmla="val 50000"/>
            </a:avLst>
          </a:prstGeom>
          <a:gradFill rotWithShape="0">
            <a:gsLst>
              <a:gs pos="0">
                <a:srgbClr val="cd2425"/>
              </a:gs>
              <a:gs pos="100000">
                <a:srgbClr val="e67272"/>
              </a:gs>
            </a:gsLst>
            <a:lin ang="1620000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 anchorCtr="1" vert="vert270" rot="16200000">
            <a:noAutofit/>
          </a:bodyPr>
          <a:p>
            <a:pPr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ffffff"/>
                </a:solidFill>
                <a:latin typeface="Trebuchet MS"/>
              </a:rPr>
              <a:t>   </a:t>
            </a:r>
            <a:r>
              <a:rPr b="1" lang="ro-RO" sz="4400" spc="-1" strike="noStrike">
                <a:solidFill>
                  <a:srgbClr val="ffffff"/>
                </a:solidFill>
                <a:latin typeface="Trebuchet MS"/>
              </a:rPr>
              <a:t>PLĂȚI </a:t>
            </a:r>
            <a:br>
              <a:rPr sz="4400"/>
            </a:br>
            <a:r>
              <a:rPr b="1" lang="ro-RO" sz="4400" spc="-1" strike="noStrike">
                <a:solidFill>
                  <a:srgbClr val="ffffff"/>
                </a:solidFill>
                <a:latin typeface="Trebuchet MS"/>
              </a:rPr>
              <a:t>DIRECTE  </a:t>
            </a:r>
            <a:endParaRPr b="0" lang="ro-RO" sz="4400" spc="-1" strike="noStrike">
              <a:latin typeface="Arial"/>
            </a:endParaRPr>
          </a:p>
        </p:txBody>
      </p:sp>
      <p:sp>
        <p:nvSpPr>
          <p:cNvPr id="222" name="Rectangle: Rounded Corners 27"/>
          <p:cNvSpPr/>
          <p:nvPr/>
        </p:nvSpPr>
        <p:spPr>
          <a:xfrm>
            <a:off x="2783520" y="1399680"/>
            <a:ext cx="4872240" cy="300096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ccddba"/>
              </a:gs>
              <a:gs pos="100000">
                <a:srgbClr val="8ec561"/>
              </a:gs>
            </a:gsLst>
            <a:lin ang="5400000"/>
          </a:grad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1" lang="ro-RO" sz="2800" spc="-1" strike="noStrike">
                <a:solidFill>
                  <a:srgbClr val="000000"/>
                </a:solidFill>
                <a:latin typeface="Trebuchet MS"/>
              </a:rPr>
              <a:t>   </a:t>
            </a:r>
            <a:r>
              <a:rPr b="1" lang="ro-RO" sz="2800" spc="-1" strike="noStrike">
                <a:solidFill>
                  <a:srgbClr val="000000"/>
                </a:solidFill>
                <a:latin typeface="Trebuchet MS"/>
              </a:rPr>
              <a:t>Sector VEGETAL</a:t>
            </a:r>
            <a:r>
              <a:rPr b="1" lang="en-US" sz="2800" spc="-1" strike="noStrike">
                <a:solidFill>
                  <a:srgbClr val="000000"/>
                </a:solidFill>
                <a:latin typeface="Trebuchet MS"/>
              </a:rPr>
              <a:t> total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1" i="1" lang="ro-RO" sz="2800" spc="-1" strike="noStrike">
                <a:solidFill>
                  <a:srgbClr val="000000"/>
                </a:solidFill>
                <a:latin typeface="Trebuchet MS"/>
              </a:rPr>
              <a:t>- </a:t>
            </a:r>
            <a:r>
              <a:rPr b="0" i="1" lang="ro-RO" sz="2800" spc="-1" strike="noStrike">
                <a:solidFill>
                  <a:srgbClr val="000000"/>
                </a:solidFill>
                <a:latin typeface="Trebuchet MS"/>
              </a:rPr>
              <a:t>plată de bază</a:t>
            </a:r>
            <a:endParaRPr b="0" lang="ro-RO" sz="2800" spc="-1" strike="noStrike">
              <a:latin typeface="Arial"/>
            </a:endParaRPr>
          </a:p>
          <a:p>
            <a:pPr marL="285840" indent="-285840"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000000"/>
              </a:buClr>
              <a:buFont typeface="StarSymbol"/>
              <a:buChar char="-"/>
            </a:pPr>
            <a:r>
              <a:rPr b="0" i="1" lang="ro-RO" sz="2800" spc="-1" strike="noStrike">
                <a:solidFill>
                  <a:srgbClr val="000000"/>
                </a:solidFill>
                <a:latin typeface="Trebuchet MS"/>
              </a:rPr>
              <a:t>plată redistributivă</a:t>
            </a:r>
            <a:endParaRPr b="0" lang="ro-RO" sz="2800" spc="-1" strike="noStrike">
              <a:latin typeface="Arial"/>
            </a:endParaRPr>
          </a:p>
          <a:p>
            <a:pPr marL="285840" indent="-285840"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000000"/>
              </a:buClr>
              <a:buFont typeface="StarSymbol"/>
              <a:buChar char="-"/>
            </a:pPr>
            <a:r>
              <a:rPr b="0" i="1" lang="ro-RO" sz="2800" spc="-1" strike="noStrike">
                <a:solidFill>
                  <a:srgbClr val="000000"/>
                </a:solidFill>
                <a:latin typeface="Trebuchet MS"/>
              </a:rPr>
              <a:t>sprijin cuplat</a:t>
            </a:r>
            <a:endParaRPr b="0" lang="ro-RO" sz="2800" spc="-1" strike="noStrike">
              <a:latin typeface="Arial"/>
            </a:endParaRPr>
          </a:p>
          <a:p>
            <a:pPr marL="285840" indent="-285840"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000000"/>
              </a:buClr>
              <a:buFont typeface="StarSymbol"/>
              <a:buChar char="-"/>
            </a:pPr>
            <a:r>
              <a:rPr b="0" i="1" lang="ro-RO" sz="2800" spc="-1" strike="noStrike">
                <a:solidFill>
                  <a:srgbClr val="000000"/>
                </a:solidFill>
                <a:latin typeface="Trebuchet MS"/>
              </a:rPr>
              <a:t>tineri fermieri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23" name="Rectangle: Rounded Corners 28"/>
          <p:cNvSpPr/>
          <p:nvPr/>
        </p:nvSpPr>
        <p:spPr>
          <a:xfrm>
            <a:off x="2864520" y="4679640"/>
            <a:ext cx="4791240" cy="97848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ccddba"/>
              </a:gs>
              <a:gs pos="100000">
                <a:srgbClr val="8ec561"/>
              </a:gs>
            </a:gsLst>
            <a:lin ang="5400000"/>
          </a:grad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3200" spc="-1" strike="noStrike">
                <a:solidFill>
                  <a:srgbClr val="000000"/>
                </a:solidFill>
                <a:latin typeface="Trebuchet MS"/>
              </a:rPr>
              <a:t>Sector ZOOTEHNIC</a:t>
            </a:r>
            <a:br>
              <a:rPr sz="3200"/>
            </a:br>
            <a:r>
              <a:rPr b="1" i="1" lang="ro-RO" sz="3200" spc="-1" strike="noStrike">
                <a:solidFill>
                  <a:srgbClr val="000000"/>
                </a:solidFill>
                <a:latin typeface="Trebuchet MS"/>
              </a:rPr>
              <a:t>- </a:t>
            </a:r>
            <a:r>
              <a:rPr b="0" i="1" lang="ro-RO" sz="3200" spc="-1" strike="noStrike">
                <a:solidFill>
                  <a:srgbClr val="000000"/>
                </a:solidFill>
                <a:latin typeface="Trebuchet MS"/>
              </a:rPr>
              <a:t>sprijin cuplat</a:t>
            </a:r>
            <a:endParaRPr b="0" lang="ro-RO" sz="3200" spc="-1" strike="noStrike">
              <a:latin typeface="Arial"/>
            </a:endParaRPr>
          </a:p>
        </p:txBody>
      </p:sp>
      <p:sp>
        <p:nvSpPr>
          <p:cNvPr id="224" name="Rectangle: Rounded Corners 41"/>
          <p:cNvSpPr/>
          <p:nvPr/>
        </p:nvSpPr>
        <p:spPr>
          <a:xfrm>
            <a:off x="7981920" y="1478160"/>
            <a:ext cx="3765240" cy="298152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ae0f89"/>
              </a:gs>
              <a:gs pos="100000">
                <a:srgbClr val="ef48c9"/>
              </a:gs>
            </a:gsLst>
            <a:lin ang="16200000"/>
          </a:gradFill>
          <a:ln cap="rnd">
            <a:solidFill>
              <a:srgbClr val="710a7a"/>
            </a:solidFill>
            <a:rou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ffffff"/>
                </a:solidFill>
                <a:latin typeface="Trebuchet MS"/>
              </a:rPr>
              <a:t>6.276,4 </a:t>
            </a:r>
            <a:r>
              <a:rPr b="0" lang="ro-RO" sz="2800" spc="-1" strike="noStrike">
                <a:solidFill>
                  <a:srgbClr val="ffffff"/>
                </a:solidFill>
                <a:latin typeface="Trebuchet MS"/>
              </a:rPr>
              <a:t>mil. euro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lang="ro-RO" sz="2800" spc="-1" strike="noStrike">
                <a:solidFill>
                  <a:srgbClr val="ffffff"/>
                </a:solidFill>
                <a:latin typeface="Trebuchet MS"/>
              </a:rPr>
              <a:t>4.822,4 mil. euro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lang="ro-RO" sz="2800" spc="-1" strike="noStrike">
                <a:solidFill>
                  <a:srgbClr val="ffffff"/>
                </a:solidFill>
                <a:latin typeface="Trebuchet MS"/>
              </a:rPr>
              <a:t>978,7 mil. euro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lang="ro-RO" sz="2800" spc="-1" strike="noStrike">
                <a:solidFill>
                  <a:srgbClr val="ffffff"/>
                </a:solidFill>
                <a:latin typeface="Trebuchet MS"/>
              </a:rPr>
              <a:t>408,1 mil. euro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0" lang="ro-RO" sz="2800" spc="-1" strike="noStrike">
                <a:solidFill>
                  <a:srgbClr val="ffffff"/>
                </a:solidFill>
                <a:latin typeface="Trebuchet MS"/>
              </a:rPr>
              <a:t>67,2 mil. euro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25" name="Rectangle: Rounded Corners 42"/>
          <p:cNvSpPr/>
          <p:nvPr/>
        </p:nvSpPr>
        <p:spPr>
          <a:xfrm>
            <a:off x="8106120" y="4738320"/>
            <a:ext cx="3681720" cy="814320"/>
          </a:xfrm>
          <a:prstGeom prst="roundRect">
            <a:avLst>
              <a:gd name="adj" fmla="val 16667"/>
            </a:avLst>
          </a:prstGeom>
          <a:solidFill>
            <a:srgbClr val="a50e82"/>
          </a:solidFill>
          <a:ln cap="rnd">
            <a:solidFill>
              <a:srgbClr val="710a7a"/>
            </a:solidFill>
            <a:rou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3200" spc="-1" strike="noStrike">
                <a:solidFill>
                  <a:srgbClr val="ffffff"/>
                </a:solidFill>
                <a:latin typeface="Trebuchet MS"/>
              </a:rPr>
              <a:t>1.059,4 </a:t>
            </a:r>
            <a:r>
              <a:rPr b="0" lang="ro-RO" sz="3200" spc="-1" strike="noStrike">
                <a:solidFill>
                  <a:srgbClr val="ffffff"/>
                </a:solidFill>
                <a:latin typeface="Trebuchet MS"/>
              </a:rPr>
              <a:t>mil. euro</a:t>
            </a:r>
            <a:endParaRPr b="0" lang="ro-RO" sz="32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F697E7A3-2D6E-41C2-9A45-C439674808C4}" type="slidenum">
              <a:t>12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Title 1"/>
          <p:cNvSpPr/>
          <p:nvPr/>
        </p:nvSpPr>
        <p:spPr>
          <a:xfrm>
            <a:off x="2750400" y="335520"/>
            <a:ext cx="7263360" cy="500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Autofit/>
          </a:bodyPr>
          <a:p>
            <a:pPr algn="ctr">
              <a:lnSpc>
                <a:spcPct val="90000"/>
              </a:lnSpc>
              <a:buNone/>
            </a:pPr>
            <a:r>
              <a:rPr b="1" lang="ro-RO" sz="4400" spc="-1" strike="noStrike">
                <a:solidFill>
                  <a:srgbClr val="631112"/>
                </a:solidFill>
                <a:latin typeface="Trebuchet MS"/>
              </a:rPr>
              <a:t>Intervenții PILONUL 1</a:t>
            </a:r>
            <a:endParaRPr b="0" lang="ro-RO" sz="4400" spc="-1" strike="noStrike">
              <a:latin typeface="Arial"/>
            </a:endParaRPr>
          </a:p>
        </p:txBody>
      </p:sp>
      <p:sp>
        <p:nvSpPr>
          <p:cNvPr id="227" name="Rounded Rectangle 9"/>
          <p:cNvSpPr/>
          <p:nvPr/>
        </p:nvSpPr>
        <p:spPr>
          <a:xfrm>
            <a:off x="471960" y="1137960"/>
            <a:ext cx="9623160" cy="4768200"/>
          </a:xfrm>
          <a:prstGeom prst="homePlate">
            <a:avLst>
              <a:gd name="adj" fmla="val 50000"/>
            </a:avLst>
          </a:prstGeom>
          <a:gradFill rotWithShape="0">
            <a:gsLst>
              <a:gs pos="0">
                <a:srgbClr val="cd2425"/>
              </a:gs>
              <a:gs pos="100000">
                <a:srgbClr val="e67272"/>
              </a:gs>
            </a:gsLst>
            <a:lin ang="1620000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 vert="vert270" rot="16200000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000" spc="-1" strike="noStrike">
                <a:solidFill>
                  <a:srgbClr val="ffffff"/>
                </a:solidFill>
                <a:latin typeface="Trebuchet MS"/>
              </a:rPr>
              <a:t>  </a:t>
            </a:r>
            <a:r>
              <a:rPr b="1" lang="ro-RO" sz="3600" spc="-1" strike="noStrike">
                <a:solidFill>
                  <a:srgbClr val="ffffff"/>
                </a:solidFill>
                <a:latin typeface="Trebuchet MS"/>
              </a:rPr>
              <a:t>ECOSCHEME</a:t>
            </a:r>
            <a:endParaRPr b="0" lang="ro-RO" sz="3600" spc="-1" strike="noStrike">
              <a:latin typeface="Arial"/>
            </a:endParaRPr>
          </a:p>
        </p:txBody>
      </p:sp>
      <p:sp>
        <p:nvSpPr>
          <p:cNvPr id="228" name="Rectangle: Rounded Corners 29"/>
          <p:cNvSpPr/>
          <p:nvPr/>
        </p:nvSpPr>
        <p:spPr>
          <a:xfrm>
            <a:off x="2104200" y="1242720"/>
            <a:ext cx="6661080" cy="227916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ccddba"/>
              </a:gs>
              <a:gs pos="100000">
                <a:srgbClr val="8ec561"/>
              </a:gs>
            </a:gsLst>
            <a:lin ang="5400000"/>
          </a:grad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 marL="539640" indent="-28584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ro-RO" sz="2800" spc="-1" strike="noStrike">
                <a:solidFill>
                  <a:srgbClr val="000000"/>
                </a:solidFill>
                <a:latin typeface="Trebuchet MS"/>
              </a:rPr>
              <a:t>Sector VEGETAL, din care:</a:t>
            </a:r>
            <a:endParaRPr b="0" lang="ro-RO" sz="2800" spc="-1" strike="noStrike">
              <a:latin typeface="Arial"/>
            </a:endParaRPr>
          </a:p>
          <a:p>
            <a:pPr lvl="1" marL="539640" indent="-28584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  <a:tabLst>
                <a:tab algn="l" pos="0"/>
              </a:tabLst>
            </a:pPr>
            <a:r>
              <a:rPr b="1" lang="en-GB" sz="2400" spc="-1" strike="noStrike">
                <a:solidFill>
                  <a:srgbClr val="000000"/>
                </a:solidFill>
                <a:latin typeface="Trebuchet MS"/>
              </a:rPr>
              <a:t>Practici benefice pentru med</a:t>
            </a:r>
            <a:r>
              <a:rPr b="1" lang="ro-RO" sz="2400" spc="-1" strike="noStrike">
                <a:solidFill>
                  <a:srgbClr val="000000"/>
                </a:solidFill>
                <a:latin typeface="Trebuchet MS"/>
              </a:rPr>
              <a:t>i</a:t>
            </a:r>
            <a:r>
              <a:rPr b="1" lang="en-GB" sz="2400" spc="-1" strike="noStrike">
                <a:solidFill>
                  <a:srgbClr val="000000"/>
                </a:solidFill>
                <a:latin typeface="Trebuchet MS"/>
              </a:rPr>
              <a:t>u &gt; 10 ha</a:t>
            </a:r>
            <a:endParaRPr b="0" lang="ro-RO" sz="2400" spc="-1" strike="noStrike">
              <a:latin typeface="Arial"/>
            </a:endParaRPr>
          </a:p>
          <a:p>
            <a:pPr lvl="1" marL="539640" indent="-28584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  <a:tabLst>
                <a:tab algn="l" pos="0"/>
              </a:tabLst>
            </a:pPr>
            <a:r>
              <a:rPr b="1" lang="en-GB" sz="2400" spc="-1" strike="noStrike">
                <a:solidFill>
                  <a:srgbClr val="000000"/>
                </a:solidFill>
                <a:latin typeface="Trebuchet MS"/>
              </a:rPr>
              <a:t>Gospod</a:t>
            </a:r>
            <a:r>
              <a:rPr b="1" lang="ro-RO" sz="2400" spc="-1" strike="noStrike">
                <a:solidFill>
                  <a:srgbClr val="000000"/>
                </a:solidFill>
                <a:latin typeface="Trebuchet MS"/>
              </a:rPr>
              <a:t>ă</a:t>
            </a:r>
            <a:r>
              <a:rPr b="1" lang="en-GB" sz="2400" spc="-1" strike="noStrike">
                <a:solidFill>
                  <a:srgbClr val="000000"/>
                </a:solidFill>
                <a:latin typeface="Trebuchet MS"/>
              </a:rPr>
              <a:t>ria trad</a:t>
            </a:r>
            <a:r>
              <a:rPr b="1" lang="ro-RO" sz="2400" spc="-1" strike="noStrike">
                <a:solidFill>
                  <a:srgbClr val="000000"/>
                </a:solidFill>
                <a:latin typeface="Trebuchet MS"/>
              </a:rPr>
              <a:t>ți</a:t>
            </a:r>
            <a:r>
              <a:rPr b="1" lang="en-GB" sz="2400" spc="-1" strike="noStrike">
                <a:solidFill>
                  <a:srgbClr val="000000"/>
                </a:solidFill>
                <a:latin typeface="Trebuchet MS"/>
              </a:rPr>
              <a:t>onal</a:t>
            </a:r>
            <a:r>
              <a:rPr b="1" lang="ro-RO" sz="2400" spc="-1" strike="noStrike">
                <a:solidFill>
                  <a:srgbClr val="000000"/>
                </a:solidFill>
                <a:latin typeface="Trebuchet MS"/>
              </a:rPr>
              <a:t>ă</a:t>
            </a:r>
            <a:r>
              <a:rPr b="1" lang="en-GB" sz="2400" spc="-1" strike="noStrike">
                <a:solidFill>
                  <a:srgbClr val="000000"/>
                </a:solidFill>
                <a:latin typeface="Trebuchet MS"/>
              </a:rPr>
              <a:t> &lt; 10 ha</a:t>
            </a:r>
            <a:endParaRPr b="0" lang="ro-RO" sz="2400" spc="-1" strike="noStrike">
              <a:latin typeface="Arial"/>
            </a:endParaRPr>
          </a:p>
          <a:p>
            <a:pPr lvl="1" marL="539640" indent="-28584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  <a:tabLst>
                <a:tab algn="l" pos="0"/>
              </a:tabLst>
            </a:pPr>
            <a:r>
              <a:rPr b="1" lang="ro-RO" sz="2400" spc="-1" strike="noStrike">
                <a:solidFill>
                  <a:srgbClr val="000000"/>
                </a:solidFill>
                <a:latin typeface="Arial"/>
              </a:rPr>
              <a:t>Înierbarea</a:t>
            </a:r>
            <a:r>
              <a:rPr b="0" lang="ro-RO" sz="2400" spc="-1" strike="noStrike">
                <a:solidFill>
                  <a:srgbClr val="000000"/>
                </a:solidFill>
                <a:latin typeface="Arial"/>
              </a:rPr>
              <a:t> intervalului dintre rânduri în plantațiile pomicole, viticole, pepiniere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29" name="Rectangle: Rounded Corners 30"/>
          <p:cNvSpPr/>
          <p:nvPr/>
        </p:nvSpPr>
        <p:spPr>
          <a:xfrm>
            <a:off x="3636000" y="3976560"/>
            <a:ext cx="5237280" cy="149976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ccddba"/>
              </a:gs>
              <a:gs pos="100000">
                <a:srgbClr val="8ec561"/>
              </a:gs>
            </a:gsLst>
            <a:lin ang="5400000"/>
          </a:grad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000000"/>
                </a:solidFill>
                <a:latin typeface="Trebuchet MS"/>
              </a:rPr>
              <a:t>Sector ZOOTEHNIC, din care:</a:t>
            </a:r>
            <a:endParaRPr b="0" lang="ro-RO" sz="2800" spc="-1" strike="noStrike">
              <a:latin typeface="Arial"/>
            </a:endParaRPr>
          </a:p>
          <a:p>
            <a:pPr marL="285840" indent="-285840" algn="ctr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b="1" lang="ro-RO" sz="2400" spc="-1" strike="noStrike">
                <a:solidFill>
                  <a:srgbClr val="000000"/>
                </a:solidFill>
                <a:latin typeface="Trebuchet MS"/>
              </a:rPr>
              <a:t>Bunăst</a:t>
            </a:r>
            <a:r>
              <a:rPr b="1" lang="en-US" sz="2400" spc="-1" strike="noStrike">
                <a:solidFill>
                  <a:srgbClr val="000000"/>
                </a:solidFill>
                <a:latin typeface="Trebuchet MS"/>
              </a:rPr>
              <a:t>a</a:t>
            </a:r>
            <a:r>
              <a:rPr b="1" lang="ro-RO" sz="2400" spc="-1" strike="noStrike">
                <a:solidFill>
                  <a:srgbClr val="000000"/>
                </a:solidFill>
                <a:latin typeface="Trebuchet MS"/>
              </a:rPr>
              <a:t>re Vaci de lapte</a:t>
            </a:r>
            <a:endParaRPr b="0" lang="ro-RO" sz="2400" spc="-1" strike="noStrike">
              <a:latin typeface="Arial"/>
            </a:endParaRPr>
          </a:p>
          <a:p>
            <a:pPr marL="285840" indent="-285840" algn="ctr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b="1" lang="ro-RO" sz="2400" spc="-1" strike="noStrike">
                <a:solidFill>
                  <a:srgbClr val="000000"/>
                </a:solidFill>
                <a:latin typeface="Trebuchet MS"/>
              </a:rPr>
              <a:t>Bunăst</a:t>
            </a:r>
            <a:r>
              <a:rPr b="1" lang="en-US" sz="2400" spc="-1" strike="noStrike">
                <a:solidFill>
                  <a:srgbClr val="000000"/>
                </a:solidFill>
                <a:latin typeface="Trebuchet MS"/>
              </a:rPr>
              <a:t>a</a:t>
            </a:r>
            <a:r>
              <a:rPr b="1" lang="ro-RO" sz="2400" spc="-1" strike="noStrike">
                <a:solidFill>
                  <a:srgbClr val="000000"/>
                </a:solidFill>
                <a:latin typeface="Trebuchet MS"/>
              </a:rPr>
              <a:t>re Tineret bovin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30" name="Rectangle: Rounded Corners 31"/>
          <p:cNvSpPr/>
          <p:nvPr/>
        </p:nvSpPr>
        <p:spPr>
          <a:xfrm>
            <a:off x="8873640" y="1290960"/>
            <a:ext cx="3088080" cy="1833120"/>
          </a:xfrm>
          <a:prstGeom prst="roundRect">
            <a:avLst>
              <a:gd name="adj" fmla="val 16667"/>
            </a:avLst>
          </a:prstGeom>
          <a:solidFill>
            <a:srgbClr val="a50e82"/>
          </a:solidFill>
          <a:ln cap="rnd">
            <a:solidFill>
              <a:srgbClr val="710a7a"/>
            </a:solidFill>
            <a:rou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GB" sz="2400" spc="-1" strike="noStrike">
                <a:solidFill>
                  <a:srgbClr val="ffffff"/>
                </a:solidFill>
                <a:latin typeface="Trebuchet MS"/>
              </a:rPr>
              <a:t>2.199,5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 mil. 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1.639,3 mil.euro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478,5 mil.euro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81,7 mil.euro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31" name="Rectangle: Rounded Corners 32"/>
          <p:cNvSpPr/>
          <p:nvPr/>
        </p:nvSpPr>
        <p:spPr>
          <a:xfrm>
            <a:off x="9023040" y="3947040"/>
            <a:ext cx="2923560" cy="1529640"/>
          </a:xfrm>
          <a:prstGeom prst="roundRect">
            <a:avLst>
              <a:gd name="adj" fmla="val 16667"/>
            </a:avLst>
          </a:prstGeom>
          <a:solidFill>
            <a:srgbClr val="a50e82"/>
          </a:solidFill>
          <a:ln cap="rnd">
            <a:solidFill>
              <a:srgbClr val="710a7a"/>
            </a:solidFill>
            <a:rou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GB" sz="2400" spc="-1" strike="noStrike">
                <a:solidFill>
                  <a:srgbClr val="ffffff"/>
                </a:solidFill>
                <a:latin typeface="Trebuchet MS"/>
              </a:rPr>
              <a:t>247,9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 mil. 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GB" sz="2400" spc="-1" strike="noStrike">
                <a:solidFill>
                  <a:srgbClr val="ffffff"/>
                </a:solidFill>
                <a:latin typeface="Trebuchet MS"/>
              </a:rPr>
              <a:t>142,8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 mil.euro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GB" sz="2400" spc="-1" strike="noStrike">
                <a:solidFill>
                  <a:srgbClr val="ffffff"/>
                </a:solidFill>
                <a:latin typeface="Trebuchet MS"/>
              </a:rPr>
              <a:t>105,1</a:t>
            </a: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 mil.euro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C1285404-D3A2-4E39-9960-AFFA4D67962F}" type="slidenum">
              <a:t>13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Rounded Rectangle 9"/>
          <p:cNvSpPr/>
          <p:nvPr/>
        </p:nvSpPr>
        <p:spPr>
          <a:xfrm>
            <a:off x="420120" y="1325520"/>
            <a:ext cx="11288160" cy="3867120"/>
          </a:xfrm>
          <a:prstGeom prst="homePlate">
            <a:avLst>
              <a:gd name="adj" fmla="val 50000"/>
            </a:avLst>
          </a:prstGeom>
          <a:gradFill rotWithShape="0">
            <a:gsLst>
              <a:gs pos="0">
                <a:srgbClr val="cd2425"/>
              </a:gs>
              <a:gs pos="100000">
                <a:srgbClr val="e67272"/>
              </a:gs>
            </a:gsLst>
            <a:lin ang="1620000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33" name="Rectangle: Rounded Corners 33"/>
          <p:cNvSpPr/>
          <p:nvPr/>
        </p:nvSpPr>
        <p:spPr>
          <a:xfrm>
            <a:off x="2830320" y="2475720"/>
            <a:ext cx="4205880" cy="4536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ccddba"/>
              </a:gs>
              <a:gs pos="100000">
                <a:srgbClr val="8ec561"/>
              </a:gs>
            </a:gsLst>
            <a:lin ang="5400000"/>
          </a:grad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000000"/>
                </a:solidFill>
                <a:latin typeface="Trebuchet MS"/>
              </a:rPr>
              <a:t>Sector Fructe și legume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34" name="Rectangle: Rounded Corners 34"/>
          <p:cNvSpPr/>
          <p:nvPr/>
        </p:nvSpPr>
        <p:spPr>
          <a:xfrm>
            <a:off x="2847600" y="3016440"/>
            <a:ext cx="4205880" cy="4536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ccddba"/>
              </a:gs>
              <a:gs pos="100000">
                <a:srgbClr val="8ec561"/>
              </a:gs>
            </a:gsLst>
            <a:lin ang="5400000"/>
          </a:grad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000000"/>
                </a:solidFill>
                <a:latin typeface="Trebuchet MS"/>
              </a:rPr>
              <a:t>Sector Apicol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35" name="Rectangle: Rounded Corners 35"/>
          <p:cNvSpPr/>
          <p:nvPr/>
        </p:nvSpPr>
        <p:spPr>
          <a:xfrm>
            <a:off x="2847600" y="3557520"/>
            <a:ext cx="4205880" cy="4536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ccddba"/>
              </a:gs>
              <a:gs pos="100000">
                <a:srgbClr val="8ec561"/>
              </a:gs>
            </a:gsLst>
            <a:lin ang="5400000"/>
          </a:grad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000000"/>
                </a:solidFill>
                <a:latin typeface="Trebuchet MS"/>
              </a:rPr>
              <a:t>Sector Viti - vinicol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36" name="Rectangle: Rounded Corners 38"/>
          <p:cNvSpPr/>
          <p:nvPr/>
        </p:nvSpPr>
        <p:spPr>
          <a:xfrm>
            <a:off x="7506720" y="1952280"/>
            <a:ext cx="2781000" cy="2288880"/>
          </a:xfrm>
          <a:prstGeom prst="roundRect">
            <a:avLst>
              <a:gd name="adj" fmla="val 16667"/>
            </a:avLst>
          </a:prstGeom>
          <a:solidFill>
            <a:srgbClr val="a50e82"/>
          </a:solidFill>
          <a:ln cap="rnd">
            <a:solidFill>
              <a:srgbClr val="710a7a"/>
            </a:solidFill>
            <a:rou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151,7 mil. 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1" i="1" lang="ro-RO" sz="2400" spc="-1" strike="noStrike">
                <a:solidFill>
                  <a:srgbClr val="ffffff"/>
                </a:solidFill>
                <a:latin typeface="Trebuchet MS"/>
              </a:rPr>
              <a:t>8,6 </a:t>
            </a:r>
            <a:r>
              <a:rPr b="0" i="1" lang="ro-RO" sz="2400" spc="-1" strike="noStrike">
                <a:solidFill>
                  <a:srgbClr val="ffffff"/>
                </a:solidFill>
                <a:latin typeface="Trebuchet MS"/>
              </a:rPr>
              <a:t>mil. 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30,4 </a:t>
            </a:r>
            <a:r>
              <a:rPr b="0" lang="ro-RO" sz="2400" spc="-1" strike="noStrike">
                <a:solidFill>
                  <a:srgbClr val="ffffff"/>
                </a:solidFill>
                <a:latin typeface="Trebuchet MS"/>
              </a:rPr>
              <a:t>mil. euro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None/>
            </a:pPr>
            <a:r>
              <a:rPr b="1" lang="ro-RO" sz="2400" spc="-1" strike="noStrike">
                <a:solidFill>
                  <a:srgbClr val="ffffff"/>
                </a:solidFill>
                <a:latin typeface="Trebuchet MS"/>
              </a:rPr>
              <a:t>112,7 </a:t>
            </a:r>
            <a:r>
              <a:rPr b="0" lang="ro-RO" sz="2400" spc="-1" strike="noStrike">
                <a:solidFill>
                  <a:srgbClr val="ffffff"/>
                </a:solidFill>
                <a:latin typeface="Trebuchet MS"/>
              </a:rPr>
              <a:t>mil. euro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37" name="TextBox 1"/>
          <p:cNvSpPr/>
          <p:nvPr/>
        </p:nvSpPr>
        <p:spPr>
          <a:xfrm rot="16200000">
            <a:off x="23400" y="2100960"/>
            <a:ext cx="2927160" cy="1735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o-RO" sz="3600" spc="-1" strike="noStrike">
                <a:solidFill>
                  <a:srgbClr val="ffffff"/>
                </a:solidFill>
                <a:latin typeface="Trebuchet MS"/>
              </a:rPr>
              <a:t>INTERVENȚII     SECTORIALE</a:t>
            </a:r>
            <a:endParaRPr b="0" lang="ro-RO" sz="3600" spc="-1" strike="noStrike">
              <a:latin typeface="Arial"/>
            </a:endParaRPr>
          </a:p>
        </p:txBody>
      </p:sp>
      <p:sp>
        <p:nvSpPr>
          <p:cNvPr id="238" name="Rectangle: Rounded Corners 35"/>
          <p:cNvSpPr/>
          <p:nvPr/>
        </p:nvSpPr>
        <p:spPr>
          <a:xfrm>
            <a:off x="3533400" y="1897560"/>
            <a:ext cx="3502800" cy="4536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ccddba"/>
              </a:gs>
              <a:gs pos="100000">
                <a:srgbClr val="8ec561"/>
              </a:gs>
            </a:gsLst>
            <a:lin ang="5400000"/>
          </a:grad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000000"/>
                </a:solidFill>
                <a:latin typeface="Trebuchet MS"/>
              </a:rPr>
              <a:t>TOTAL,</a:t>
            </a:r>
            <a:r>
              <a:rPr b="1" lang="ro-RO" sz="2400" spc="-1" strike="noStrike">
                <a:solidFill>
                  <a:srgbClr val="000000"/>
                </a:solidFill>
                <a:latin typeface="Trebuchet MS"/>
              </a:rPr>
              <a:t> din care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39" name="Title 1"/>
          <p:cNvSpPr/>
          <p:nvPr/>
        </p:nvSpPr>
        <p:spPr>
          <a:xfrm>
            <a:off x="2750400" y="335520"/>
            <a:ext cx="7263360" cy="500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Autofit/>
          </a:bodyPr>
          <a:p>
            <a:pPr algn="ctr">
              <a:lnSpc>
                <a:spcPct val="90000"/>
              </a:lnSpc>
              <a:buNone/>
            </a:pPr>
            <a:r>
              <a:rPr b="1" lang="ro-RO" sz="4400" spc="-1" strike="noStrike">
                <a:solidFill>
                  <a:srgbClr val="631112"/>
                </a:solidFill>
                <a:latin typeface="Trebuchet MS"/>
              </a:rPr>
              <a:t>Intervenții PILONUL 1</a:t>
            </a:r>
            <a:endParaRPr b="0" lang="ro-RO" sz="44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5A07B894-1A2B-4EC7-98A5-BF9CA49D0CD2}" type="slidenum">
              <a:t>14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0" name="Tabel 10"/>
          <p:cNvGraphicFramePr/>
          <p:nvPr/>
        </p:nvGraphicFramePr>
        <p:xfrm>
          <a:off x="411120" y="812160"/>
          <a:ext cx="11369520" cy="3629520"/>
        </p:xfrm>
        <a:graphic>
          <a:graphicData uri="http://schemas.openxmlformats.org/drawingml/2006/table">
            <a:tbl>
              <a:tblPr/>
              <a:tblGrid>
                <a:gridCol w="3366360"/>
                <a:gridCol w="8003160"/>
              </a:tblGrid>
              <a:tr h="451800">
                <a:tc>
                  <a:txBody>
                    <a:bodyPr lIns="5760" rIns="5760" tIns="5760" bIns="5760" anchor="ctr">
                      <a:noAutofit/>
                    </a:bodyPr>
                    <a:p>
                      <a:pPr marL="27360" algn="ctr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 </a:t>
                      </a: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Domenii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ctr" marL="5760" marR="57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e4f8fd"/>
                    </a:solidFill>
                  </a:tcPr>
                </a:tc>
                <a:tc>
                  <a:txBody>
                    <a:bodyPr lIns="0" rIns="0" tIns="0" bIns="0" anchor="ctr">
                      <a:noAutofit/>
                    </a:bodyPr>
                    <a:p>
                      <a:pPr marL="27360" algn="ctr">
                        <a:lnSpc>
                          <a:spcPct val="100000"/>
                        </a:lnSpc>
                        <a:buNone/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  <a:ea typeface="Times New Roman"/>
                        </a:rPr>
                        <a:t>Specificare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marL="27360" algn="ctr">
                        <a:lnSpc>
                          <a:spcPct val="100000"/>
                        </a:lnSpc>
                        <a:buNone/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  <a:ea typeface="Times New Roman"/>
                        </a:rPr>
                        <a:t>(obiective/aspecte)                                          (standarde/cerințe)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e4f8fd"/>
                    </a:solidFill>
                  </a:tcPr>
                </a:tc>
              </a:tr>
              <a:tr h="487080">
                <a:tc rowSpan="4">
                  <a:txBody>
                    <a:bodyPr lIns="5760" rIns="5760" tIns="5760" bIns="5760" anchor="t">
                      <a:noAutofit/>
                    </a:bodyPr>
                    <a:p>
                      <a:pPr marL="182880">
                        <a:lnSpc>
                          <a:spcPct val="100000"/>
                        </a:lnSpc>
                        <a:buNone/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1. Clima și mediul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marL="182880">
                        <a:lnSpc>
                          <a:spcPct val="100000"/>
                        </a:lnSpc>
                        <a:buNone/>
                      </a:pPr>
                      <a:endParaRPr b="0" lang="ro-RO" sz="1600" spc="-1" strike="noStrike">
                        <a:latin typeface="Arial"/>
                      </a:endParaRPr>
                    </a:p>
                  </a:txBody>
                  <a:tcPr anchor="t" marL="5760" marR="57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7d0d0"/>
                    </a:solidFill>
                  </a:tcPr>
                </a:tc>
                <a:tc>
                  <a:txBody>
                    <a:bodyPr lIns="0" rIns="0" tIns="0" bIns="0" anchor="ctr">
                      <a:noAutofit/>
                    </a:bodyPr>
                    <a:p>
                      <a:pPr marL="91440" algn="just">
                        <a:lnSpc>
                          <a:spcPct val="100000"/>
                        </a:lnSpc>
                        <a:buNone/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Schimbările climatice </a:t>
                      </a:r>
                      <a:r>
                        <a:rPr b="1" i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(atenuare și adaptare)         </a:t>
                      </a: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GAEC 1-3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4f8fd"/>
                    </a:solidFill>
                  </a:tcPr>
                </a:tc>
              </a:tr>
              <a:tr h="51804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0" rIns="0" tIns="0" bIns="0" anchor="ctr">
                      <a:noAutofit/>
                    </a:bodyPr>
                    <a:p>
                      <a:pPr marL="91440" algn="just">
                        <a:lnSpc>
                          <a:spcPct val="100000"/>
                        </a:lnSpc>
                        <a:buNone/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Apa </a:t>
                      </a:r>
                      <a:r>
                        <a:rPr b="1" i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(protecție și calitate)</a:t>
                      </a:r>
                      <a:r>
                        <a:rPr b="1" i="1" lang="ro-RO" sz="1600" spc="-1" strike="noStrike">
                          <a:solidFill>
                            <a:srgbClr val="813c0f"/>
                          </a:solidFill>
                          <a:latin typeface="Century Gothic"/>
                          <a:ea typeface="Times New Roman"/>
                        </a:rPr>
                        <a:t>                                           </a:t>
                      </a: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  <a:ea typeface="Times New Roman"/>
                        </a:rPr>
                        <a:t>SMR 1 și 2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marL="91440" algn="just">
                        <a:lnSpc>
                          <a:spcPct val="100000"/>
                        </a:lnSpc>
                        <a:buNone/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  <a:ea typeface="Times New Roman"/>
                        </a:rPr>
                        <a:t>                                                                                       </a:t>
                      </a: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  <a:ea typeface="Times New Roman"/>
                        </a:rPr>
                        <a:t>GAEC 4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4f8fd"/>
                    </a:solidFill>
                  </a:tcPr>
                </a:tc>
              </a:tr>
              <a:tr h="22608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0" rIns="0" tIns="0" bIns="0" anchor="ctr">
                      <a:noAutofit/>
                    </a:bodyPr>
                    <a:p>
                      <a:pPr marL="91440" algn="just">
                        <a:lnSpc>
                          <a:spcPct val="100000"/>
                        </a:lnSpc>
                        <a:buNone/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Solul </a:t>
                      </a:r>
                      <a:r>
                        <a:rPr b="1" i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(protecție și calitate)</a:t>
                      </a:r>
                      <a:r>
                        <a:rPr b="1" i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                                          </a:t>
                      </a: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GAEC 5-7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4f8fd"/>
                    </a:solidFill>
                  </a:tcPr>
                </a:tc>
              </a:tr>
              <a:tr h="53604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0" rIns="0" tIns="0" bIns="0" anchor="ctr">
                      <a:noAutofit/>
                    </a:bodyPr>
                    <a:p>
                      <a:pPr marL="91440" algn="just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Biodiversitate și peisaj </a:t>
                      </a:r>
                      <a:r>
                        <a:rPr b="1" i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(protecție și calitate)</a:t>
                      </a:r>
                      <a:r>
                        <a:rPr b="1" i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            </a:t>
                      </a: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  <a:ea typeface="Times New Roman"/>
                        </a:rPr>
                        <a:t>SMR 3 și 4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marL="91440" algn="just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  <a:ea typeface="Times New Roman"/>
                        </a:rPr>
                        <a:t>                                                                                       </a:t>
                      </a: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  <a:ea typeface="Times New Roman"/>
                        </a:rPr>
                        <a:t>GAEC 8 și 9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4f8fd"/>
                    </a:solidFill>
                  </a:tcPr>
                </a:tc>
              </a:tr>
              <a:tr h="233280">
                <a:tc rowSpan="2">
                  <a:txBody>
                    <a:bodyPr lIns="5760" rIns="5760" tIns="5760" bIns="5760" anchor="t">
                      <a:noAutofit/>
                    </a:bodyPr>
                    <a:p>
                      <a:pPr marL="182880">
                        <a:lnSpc>
                          <a:spcPct val="100000"/>
                        </a:lnSpc>
                        <a:buNone/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2. Sănătate publică şi  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marL="182880">
                        <a:lnSpc>
                          <a:spcPct val="100000"/>
                        </a:lnSpc>
                        <a:buNone/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    </a:t>
                      </a: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sănătatea plantelor 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t" marL="5760" marR="57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7d0d0"/>
                    </a:solidFill>
                  </a:tcPr>
                </a:tc>
                <a:tc>
                  <a:txBody>
                    <a:bodyPr lIns="0" rIns="0" tIns="0" bIns="0" anchor="ctr">
                      <a:noAutofit/>
                    </a:bodyPr>
                    <a:p>
                      <a:pPr marL="91440" algn="just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Siguranța alimentară                                                   </a:t>
                      </a: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  <a:ea typeface="Times New Roman"/>
                        </a:rPr>
                        <a:t>SMR 5 și 6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4f8fd"/>
                    </a:solidFill>
                  </a:tcPr>
                </a:tc>
              </a:tr>
              <a:tr h="28116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0" rIns="0" tIns="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 </a:t>
                      </a: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Produse de protecție a plantelor                               </a:t>
                      </a: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  <a:ea typeface="Times New Roman"/>
                        </a:rPr>
                        <a:t>SMR 7 și 8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4f8fd"/>
                    </a:solidFill>
                  </a:tcPr>
                </a:tc>
              </a:tr>
              <a:tr h="311040">
                <a:tc rowSpan="3">
                  <a:txBody>
                    <a:bodyPr lIns="5760" rIns="5760" tIns="5760" bIns="5760" anchor="t">
                      <a:noAutofit/>
                    </a:bodyPr>
                    <a:p>
                      <a:pPr marL="182880">
                        <a:lnSpc>
                          <a:spcPct val="100000"/>
                        </a:lnSpc>
                        <a:buNone/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3. Bunăstarea animalelor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t" marL="5760" marR="57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7d0d0"/>
                    </a:solidFill>
                  </a:tcPr>
                </a:tc>
                <a:tc>
                  <a:txBody>
                    <a:bodyPr lIns="0" rIns="0" tIns="0" bIns="0" anchor="ctr">
                      <a:noAutofit/>
                    </a:bodyPr>
                    <a:p>
                      <a:pPr marL="91440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Bunăstarea/protecția vițeilor                                      </a:t>
                      </a: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  <a:ea typeface="Times New Roman"/>
                        </a:rPr>
                        <a:t>SMR 9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4f8fd"/>
                    </a:solidFill>
                  </a:tcPr>
                </a:tc>
              </a:tr>
              <a:tr h="35964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0" rIns="0" tIns="0" bIns="0" anchor="ctr">
                      <a:noAutofit/>
                    </a:bodyPr>
                    <a:p>
                      <a:pPr marL="91440">
                        <a:lnSpc>
                          <a:spcPct val="100000"/>
                        </a:lnSpc>
                        <a:buNone/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Bunăstarea/protecția porcilor                                    </a:t>
                      </a: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  <a:ea typeface="Times New Roman"/>
                        </a:rPr>
                        <a:t>SMR 10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4f8fd"/>
                    </a:solidFill>
                  </a:tcPr>
                </a:tc>
              </a:tr>
              <a:tr h="37692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0" rIns="0" tIns="0" bIns="0" anchor="ctr">
                      <a:noAutofit/>
                    </a:bodyPr>
                    <a:p>
                      <a:pPr marL="91440">
                        <a:lnSpc>
                          <a:spcPct val="100000"/>
                        </a:lnSpc>
                        <a:buNone/>
                      </a:pP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</a:rPr>
                        <a:t>Bunăstarea/protecția animalelor de fermă              </a:t>
                      </a:r>
                      <a:r>
                        <a:rPr b="1" lang="ro-RO" sz="1600" spc="-1" strike="noStrike">
                          <a:solidFill>
                            <a:srgbClr val="813c0f"/>
                          </a:solidFill>
                          <a:latin typeface="Century Gothic"/>
                          <a:ea typeface="Times New Roman"/>
                        </a:rPr>
                        <a:t>SMR 11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4f8fd"/>
                    </a:solidFill>
                  </a:tcPr>
                </a:tc>
              </a:tr>
            </a:tbl>
          </a:graphicData>
        </a:graphic>
      </p:graphicFrame>
      <p:sp>
        <p:nvSpPr>
          <p:cNvPr id="241" name="Dreptunghi 11"/>
          <p:cNvSpPr/>
          <p:nvPr/>
        </p:nvSpPr>
        <p:spPr>
          <a:xfrm>
            <a:off x="1562400" y="227520"/>
            <a:ext cx="9617400" cy="577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en-US" sz="3200" spc="-1" strike="noStrike">
                <a:solidFill>
                  <a:srgbClr val="813c0f"/>
                </a:solidFill>
                <a:latin typeface="Century Gothic"/>
              </a:rPr>
              <a:t>Norme privind condiționalitatea</a:t>
            </a:r>
            <a:r>
              <a:rPr b="1" lang="ro-RO" sz="3200" spc="-1" strike="noStrike">
                <a:solidFill>
                  <a:srgbClr val="813c0f"/>
                </a:solidFill>
                <a:latin typeface="Century Gothic"/>
              </a:rPr>
              <a:t> – PNS </a:t>
            </a:r>
            <a:r>
              <a:rPr b="1" lang="en-US" sz="3200" spc="-1" strike="noStrike">
                <a:solidFill>
                  <a:srgbClr val="813c0f"/>
                </a:solidFill>
                <a:latin typeface="Century Gothic"/>
              </a:rPr>
              <a:t>2023-2027</a:t>
            </a:r>
            <a:endParaRPr b="0" lang="ro-RO" sz="3200" spc="-1" strike="noStrike">
              <a:latin typeface="Arial"/>
            </a:endParaRPr>
          </a:p>
        </p:txBody>
      </p:sp>
      <p:sp>
        <p:nvSpPr>
          <p:cNvPr id="242" name="Dreptunghi 12"/>
          <p:cNvSpPr/>
          <p:nvPr/>
        </p:nvSpPr>
        <p:spPr>
          <a:xfrm>
            <a:off x="411120" y="4761720"/>
            <a:ext cx="11369520" cy="11404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  <a:spcBef>
                <a:spcPts val="799"/>
              </a:spcBef>
              <a:buNone/>
            </a:pPr>
            <a:r>
              <a:rPr b="1" lang="ro-RO" sz="1600" spc="-1" strike="noStrike" u="sng">
                <a:solidFill>
                  <a:srgbClr val="813c0f"/>
                </a:solidFill>
                <a:uFillTx/>
                <a:latin typeface="Century Gothic"/>
                <a:ea typeface="Times New Roman"/>
              </a:rPr>
              <a:t>Autorități implicate</a:t>
            </a:r>
            <a:r>
              <a:rPr b="1" lang="ro-RO" sz="1600" spc="-1" strike="noStrike">
                <a:solidFill>
                  <a:srgbClr val="813c0f"/>
                </a:solidFill>
                <a:latin typeface="Century Gothic"/>
                <a:ea typeface="Times New Roman"/>
              </a:rPr>
              <a:t> (reglementare/implementare/control) în raport cu domeniul de competență:</a:t>
            </a:r>
            <a:endParaRPr b="0" lang="ro-RO" sz="16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spcBef>
                <a:spcPts val="201"/>
              </a:spcBef>
              <a:buClr>
                <a:srgbClr val="813c0f"/>
              </a:buClr>
              <a:buFont typeface="Wingdings" charset="2"/>
              <a:buChar char=""/>
            </a:pPr>
            <a:r>
              <a:rPr b="1" lang="ro-RO" sz="1600" spc="-1" strike="noStrike">
                <a:solidFill>
                  <a:srgbClr val="813c0f"/>
                </a:solidFill>
                <a:latin typeface="Century Gothic"/>
                <a:ea typeface="Times New Roman"/>
              </a:rPr>
              <a:t>MMAP/APIA – Clima și mediul (SMR 1-4 și unele standarde GAEC).</a:t>
            </a:r>
            <a:endParaRPr b="0" lang="ro-RO" sz="16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spcBef>
                <a:spcPts val="201"/>
              </a:spcBef>
              <a:buClr>
                <a:srgbClr val="813c0f"/>
              </a:buClr>
              <a:buFont typeface="Wingdings" charset="2"/>
              <a:buChar char=""/>
            </a:pPr>
            <a:r>
              <a:rPr b="1" lang="ro-RO" sz="1600" spc="-1" strike="noStrike">
                <a:solidFill>
                  <a:srgbClr val="813c0f"/>
                </a:solidFill>
                <a:latin typeface="Century Gothic"/>
                <a:ea typeface="Times New Roman"/>
              </a:rPr>
              <a:t>ANSVSA/APIA - Sănătete publică, siguranța alimentară si bunăstarea animalelor (SMR 5, 6, 9, 10 și 11).</a:t>
            </a:r>
            <a:endParaRPr b="0" lang="ro-RO" sz="16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spcBef>
                <a:spcPts val="201"/>
              </a:spcBef>
              <a:buClr>
                <a:srgbClr val="813c0f"/>
              </a:buClr>
              <a:buFont typeface="Wingdings" charset="2"/>
              <a:buChar char=""/>
            </a:pPr>
            <a:r>
              <a:rPr b="1" lang="ro-RO" sz="1600" spc="-1" strike="noStrike">
                <a:solidFill>
                  <a:srgbClr val="813c0f"/>
                </a:solidFill>
                <a:latin typeface="Century Gothic"/>
                <a:ea typeface="Times New Roman"/>
              </a:rPr>
              <a:t>AN Fitosanitară/APIA – Produse de protecție a plantelor (SMR 7 și 8).</a:t>
            </a:r>
            <a:endParaRPr b="0" lang="ro-RO" sz="1600" spc="-1" strike="noStrike">
              <a:latin typeface="Arial"/>
            </a:endParaRPr>
          </a:p>
        </p:txBody>
      </p:sp>
      <p:sp>
        <p:nvSpPr>
          <p:cNvPr id="243" name="Dreptunghi 13"/>
          <p:cNvSpPr/>
          <p:nvPr/>
        </p:nvSpPr>
        <p:spPr>
          <a:xfrm>
            <a:off x="878040" y="5968800"/>
            <a:ext cx="9951840" cy="6379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  <a:buNone/>
            </a:pPr>
            <a:r>
              <a:rPr b="1" lang="ro-RO" sz="1200" spc="-1" strike="noStrike">
                <a:solidFill>
                  <a:srgbClr val="813c0f"/>
                </a:solidFill>
                <a:latin typeface="Century Gothic"/>
              </a:rPr>
              <a:t>GAEC:</a:t>
            </a:r>
            <a:r>
              <a:rPr b="0" lang="ro-RO" sz="1200" spc="-1" strike="noStrike">
                <a:solidFill>
                  <a:srgbClr val="813c0f"/>
                </a:solidFill>
                <a:latin typeface="Century Gothic"/>
              </a:rPr>
              <a:t> standarde privind menținerea terenurilor în bune condiții agricole și de mediu (good agricultural and environmental condition),</a:t>
            </a:r>
            <a:endParaRPr b="0" lang="ro-RO" sz="12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b="1" lang="ro-RO" sz="1200" spc="-1" strike="noStrike">
                <a:solidFill>
                  <a:srgbClr val="813c0f"/>
                </a:solidFill>
                <a:latin typeface="Century Gothic"/>
              </a:rPr>
              <a:t>Norme de ecocondiționalitate</a:t>
            </a:r>
            <a:r>
              <a:rPr b="0" lang="ro-RO" sz="1200" spc="-1" strike="noStrike">
                <a:solidFill>
                  <a:srgbClr val="813c0f"/>
                </a:solidFill>
                <a:latin typeface="Century Gothic"/>
              </a:rPr>
              <a:t>: sunt reprezentate de cerințele legale în materie de gestionare (așa-numitele „</a:t>
            </a:r>
            <a:r>
              <a:rPr b="1" lang="ro-RO" sz="1200" spc="-1" strike="noStrike">
                <a:solidFill>
                  <a:srgbClr val="813c0f"/>
                </a:solidFill>
                <a:latin typeface="Century Gothic"/>
              </a:rPr>
              <a:t>cerințe SMR</a:t>
            </a:r>
            <a:r>
              <a:rPr b="0" lang="ro-RO" sz="1200" spc="-1" strike="noStrike">
                <a:solidFill>
                  <a:srgbClr val="813c0f"/>
                </a:solidFill>
                <a:latin typeface="Century Gothic"/>
              </a:rPr>
              <a:t>” - statutory management requirements)</a:t>
            </a:r>
            <a:endParaRPr b="0" lang="ro-RO" sz="12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5A302AFA-FEB3-442C-B09E-D6955C958CB8}" type="slidenum">
              <a:t>15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Dreptunghi 2"/>
          <p:cNvSpPr/>
          <p:nvPr/>
        </p:nvSpPr>
        <p:spPr>
          <a:xfrm>
            <a:off x="4157280" y="1496160"/>
            <a:ext cx="7749360" cy="130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o-RO" sz="8000" spc="-1" strike="noStrike">
                <a:solidFill>
                  <a:srgbClr val="333333"/>
                </a:solidFill>
                <a:latin typeface="Arial"/>
                <a:ea typeface="Times New Roman"/>
              </a:rPr>
              <a:t>PLĂȚI DIRECTE</a:t>
            </a:r>
            <a:endParaRPr b="0" lang="ro-RO" sz="80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460AB55C-8CC1-42BB-8E31-1E02CAEDD484}" type="slidenum">
              <a:t>16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Dreptunghi 1"/>
          <p:cNvSpPr/>
          <p:nvPr/>
        </p:nvSpPr>
        <p:spPr>
          <a:xfrm>
            <a:off x="1375920" y="279720"/>
            <a:ext cx="4917600" cy="1370160"/>
          </a:xfrm>
          <a:prstGeom prst="rect">
            <a:avLst/>
          </a:prstGeom>
          <a:solidFill>
            <a:srgbClr val="ffc000"/>
          </a:solidFill>
          <a:ln w="0">
            <a:solidFill>
              <a:srgbClr val="e87d37">
                <a:tint val="76000"/>
                <a:hueMod val="94000"/>
              </a:srgbClr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Sprijin de bază pentru venit în scopul sustenabilității (BISS) 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46" name="Săgeată: dreapta vărgată 2"/>
          <p:cNvSpPr/>
          <p:nvPr/>
        </p:nvSpPr>
        <p:spPr>
          <a:xfrm rot="970800">
            <a:off x="98640" y="113400"/>
            <a:ext cx="1140480" cy="1539000"/>
          </a:xfrm>
          <a:prstGeom prst="striped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ffd3c5"/>
              </a:gs>
              <a:gs pos="100000">
                <a:srgbClr val="ff9466"/>
              </a:gs>
            </a:gsLst>
            <a:lin ang="6366000"/>
          </a:gradFill>
          <a:ln cap="rnd">
            <a:solidFill>
              <a:srgbClr val="eda68e">
                <a:alpha val="60000"/>
              </a:srgbClr>
            </a:solidFill>
            <a:rou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US" sz="2400" spc="-1" strike="noStrike">
                <a:solidFill>
                  <a:srgbClr val="ff0000"/>
                </a:solidFill>
                <a:latin typeface="Century Gothic"/>
              </a:rPr>
              <a:t>NOU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47" name="Dreptunghi 3"/>
          <p:cNvSpPr/>
          <p:nvPr/>
        </p:nvSpPr>
        <p:spPr>
          <a:xfrm>
            <a:off x="6505920" y="604440"/>
            <a:ext cx="5077440" cy="821880"/>
          </a:xfrm>
          <a:prstGeom prst="rect">
            <a:avLst/>
          </a:prstGeom>
          <a:noFill/>
          <a:ln w="0">
            <a:solidFill>
              <a:srgbClr val="e87d37">
                <a:tint val="76000"/>
                <a:hueMod val="94000"/>
              </a:srgbClr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Înlocuiește actuala schemă de plată unică pe suprafață (SAPS)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48" name="Dreptunghi 5"/>
          <p:cNvSpPr/>
          <p:nvPr/>
        </p:nvSpPr>
        <p:spPr>
          <a:xfrm>
            <a:off x="6095880" y="3953160"/>
            <a:ext cx="5572440" cy="1263600"/>
          </a:xfrm>
          <a:prstGeom prst="rect">
            <a:avLst/>
          </a:prstGeom>
          <a:solidFill>
            <a:srgbClr val="ffe593"/>
          </a:solidFill>
          <a:ln w="19050">
            <a:solidFill>
              <a:srgbClr val="e87d37">
                <a:tint val="76000"/>
                <a:hueMod val="9400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285840" indent="-285840" algn="just">
              <a:lnSpc>
                <a:spcPct val="107000"/>
              </a:lnSpc>
              <a:spcAft>
                <a:spcPts val="1125"/>
              </a:spcAft>
              <a:buClr>
                <a:srgbClr val="333333"/>
              </a:buClr>
              <a:buFont typeface="Wingdings" charset="2"/>
              <a:buChar char=""/>
            </a:pPr>
            <a:r>
              <a:rPr b="0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BISS vizează alături de eco-schemele specifice, îmbunătățirea performanței de mediu. 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49" name="Dreptunghi 7"/>
          <p:cNvSpPr/>
          <p:nvPr/>
        </p:nvSpPr>
        <p:spPr>
          <a:xfrm>
            <a:off x="254160" y="3953160"/>
            <a:ext cx="4591080" cy="2650680"/>
          </a:xfrm>
          <a:prstGeom prst="rect">
            <a:avLst/>
          </a:prstGeom>
          <a:solidFill>
            <a:srgbClr val="ffe593"/>
          </a:solidFill>
          <a:ln w="19050">
            <a:solidFill>
              <a:srgbClr val="e87d37">
                <a:tint val="76000"/>
                <a:hueMod val="9400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Scopul BISS </a:t>
            </a:r>
            <a:endParaRPr b="0" lang="ro-RO" sz="24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333333"/>
              </a:buClr>
              <a:buFont typeface="Wingdings" charset="2"/>
              <a:buChar char=""/>
            </a:pPr>
            <a:r>
              <a:rPr b="0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realizarea viabilității fermelor agricole</a:t>
            </a:r>
            <a:endParaRPr b="0" lang="ro-RO" sz="24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333333"/>
              </a:buClr>
              <a:buFont typeface="Wingdings" charset="2"/>
              <a:buChar char=""/>
            </a:pPr>
            <a:r>
              <a:rPr b="0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acordarea unei plăți anuale decuplate de producție pe hectarul eligibil declarat de fermierul activ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50" name="Dreptunghi: colț îndoit 9"/>
          <p:cNvSpPr/>
          <p:nvPr/>
        </p:nvSpPr>
        <p:spPr>
          <a:xfrm>
            <a:off x="254160" y="1823400"/>
            <a:ext cx="4591080" cy="1654560"/>
          </a:xfrm>
          <a:prstGeom prst="foldedCorner">
            <a:avLst>
              <a:gd name="adj" fmla="val 16667"/>
            </a:avLst>
          </a:prstGeom>
          <a:solidFill>
            <a:srgbClr val="ffe593"/>
          </a:solidFill>
          <a:ln cap="rnd" w="19050">
            <a:solidFill>
              <a:srgbClr val="eda68e">
                <a:alpha val="60000"/>
              </a:srgbClr>
            </a:solidFill>
            <a:rou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În perioada 2023-2027 România va aplica intervenția BISS pentru o suprafață de </a:t>
            </a:r>
            <a:r>
              <a:rPr b="1" lang="ro-RO" sz="2400" spc="-1" strike="noStrike">
                <a:solidFill>
                  <a:srgbClr val="c00000"/>
                </a:solidFill>
                <a:latin typeface="Arial"/>
                <a:ea typeface="Times New Roman"/>
              </a:rPr>
              <a:t>9.697.000 ha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51" name="Dreptunghi: colț îndoit 10"/>
          <p:cNvSpPr/>
          <p:nvPr/>
        </p:nvSpPr>
        <p:spPr>
          <a:xfrm>
            <a:off x="5126400" y="1823400"/>
            <a:ext cx="6951960" cy="1654560"/>
          </a:xfrm>
          <a:prstGeom prst="foldedCorner">
            <a:avLst>
              <a:gd name="adj" fmla="val 16667"/>
            </a:avLst>
          </a:prstGeom>
          <a:solidFill>
            <a:srgbClr val="ffe593"/>
          </a:solidFill>
          <a:ln cap="rnd" w="19050">
            <a:solidFill>
              <a:srgbClr val="eda68e">
                <a:alpha val="60000"/>
              </a:srgbClr>
            </a:solidFill>
            <a:rou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just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plafonul BISS </a:t>
            </a:r>
            <a:r>
              <a:rPr b="0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pentru perioada 2023-2027 </a:t>
            </a:r>
            <a:endParaRPr b="0" lang="ro-RO" sz="24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b="0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este de</a:t>
            </a:r>
            <a:r>
              <a:rPr b="1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 </a:t>
            </a:r>
            <a:r>
              <a:rPr b="1" lang="ro-RO" sz="2400" spc="-1" strike="noStrike">
                <a:solidFill>
                  <a:srgbClr val="c00000"/>
                </a:solidFill>
                <a:latin typeface="Arial"/>
                <a:ea typeface="Times New Roman"/>
              </a:rPr>
              <a:t>4.82 miliarde euro </a:t>
            </a:r>
            <a:r>
              <a:rPr b="0" lang="ro-RO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B773884C-67C6-44D1-8D54-4A981D3E4F27}" type="slidenum">
              <a:t>17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Dreptunghi 1"/>
          <p:cNvSpPr/>
          <p:nvPr/>
        </p:nvSpPr>
        <p:spPr>
          <a:xfrm>
            <a:off x="3962520" y="609480"/>
            <a:ext cx="7423200" cy="1553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Cuantumul unitar al intervenției </a:t>
            </a:r>
            <a:r>
              <a:rPr b="0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are o evoluție crescătoare de la 96,47 euro/ha în anul 2023 la 103,06 euro/ha în 2027, fiind în corelație directă cu creșterea graduală a bugetului alocat României.</a:t>
            </a:r>
            <a:endParaRPr b="0" lang="ro-RO" sz="2400" spc="-1" strike="noStrike">
              <a:latin typeface="Arial"/>
            </a:endParaRPr>
          </a:p>
        </p:txBody>
      </p:sp>
      <p:graphicFrame>
        <p:nvGraphicFramePr>
          <p:cNvPr id="253" name="Tabel 4"/>
          <p:cNvGraphicFramePr/>
          <p:nvPr/>
        </p:nvGraphicFramePr>
        <p:xfrm>
          <a:off x="921600" y="3151800"/>
          <a:ext cx="10012320" cy="2040840"/>
        </p:xfrm>
        <a:graphic>
          <a:graphicData uri="http://schemas.openxmlformats.org/drawingml/2006/table">
            <a:tbl>
              <a:tblPr/>
              <a:tblGrid>
                <a:gridCol w="3592800"/>
                <a:gridCol w="6419520"/>
              </a:tblGrid>
              <a:tr h="57924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1" lang="ro-RO" sz="32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ANUL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052f61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o-RO" sz="32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CUANTUM PREVĂZUT  euro/ha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ffc000"/>
                    </a:solidFill>
                  </a:tcPr>
                </a:tc>
              </a:tr>
              <a:tr h="57924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32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2023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o-RO" sz="32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96,47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fc000"/>
                    </a:solidFill>
                  </a:tcPr>
                </a:tc>
              </a:tr>
              <a:tr h="57924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32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2024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7ea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o-RO" sz="32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97,85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fc000"/>
                    </a:solidFill>
                  </a:tcPr>
                </a:tc>
              </a:tr>
              <a:tr h="57924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32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2025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o-RO" sz="32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99,27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fc000"/>
                    </a:solidFill>
                  </a:tcPr>
                </a:tc>
              </a:tr>
              <a:tr h="57924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32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2026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7ea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o-RO" sz="32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100,66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fc000"/>
                    </a:solidFill>
                  </a:tcPr>
                </a:tc>
              </a:tr>
              <a:tr h="57924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32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2027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o-RO" sz="32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103,06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254" name="Săgeată: dreapta vărgată 6"/>
          <p:cNvSpPr/>
          <p:nvPr/>
        </p:nvSpPr>
        <p:spPr>
          <a:xfrm rot="5400000">
            <a:off x="6971400" y="1462680"/>
            <a:ext cx="833400" cy="2266560"/>
          </a:xfrm>
          <a:prstGeom prst="stripedRightArrow">
            <a:avLst>
              <a:gd name="adj1" fmla="val 50000"/>
              <a:gd name="adj2" fmla="val 50000"/>
            </a:avLst>
          </a:prstGeom>
          <a:solidFill>
            <a:srgbClr val="e87d37"/>
          </a:solidFill>
          <a:ln cap="rnd">
            <a:solidFill>
              <a:srgbClr val="ab5928"/>
            </a:solidFill>
            <a:rou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188A7673-9F29-4FC8-906C-C6C9BEE392E6}" type="slidenum">
              <a:t>18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Dreptunghi 1"/>
          <p:cNvSpPr/>
          <p:nvPr/>
        </p:nvSpPr>
        <p:spPr>
          <a:xfrm>
            <a:off x="1461960" y="256680"/>
            <a:ext cx="4493160" cy="17967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Sprijin redistributiv complementar pentru venit în scopul sustenabilității (CRISS) 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56" name="Săgeată: dreapta vărgată 3"/>
          <p:cNvSpPr/>
          <p:nvPr/>
        </p:nvSpPr>
        <p:spPr>
          <a:xfrm rot="970800">
            <a:off x="191880" y="128160"/>
            <a:ext cx="1140480" cy="1539000"/>
          </a:xfrm>
          <a:prstGeom prst="striped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ffd3c5"/>
              </a:gs>
              <a:gs pos="100000">
                <a:srgbClr val="ff9466"/>
              </a:gs>
            </a:gsLst>
            <a:lin ang="6366000"/>
          </a:gradFill>
          <a:ln cap="rnd">
            <a:solidFill>
              <a:srgbClr val="eda68e">
                <a:alpha val="60000"/>
              </a:srgbClr>
            </a:solidFill>
            <a:rou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US" sz="2400" spc="-1" strike="noStrike">
                <a:solidFill>
                  <a:srgbClr val="ff0000"/>
                </a:solidFill>
                <a:latin typeface="Century Gothic"/>
              </a:rPr>
              <a:t>NOU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57" name="Dreptunghi 4"/>
          <p:cNvSpPr/>
          <p:nvPr/>
        </p:nvSpPr>
        <p:spPr>
          <a:xfrm>
            <a:off x="6609960" y="572400"/>
            <a:ext cx="4894920" cy="1919160"/>
          </a:xfrm>
          <a:prstGeom prst="rect">
            <a:avLst/>
          </a:prstGeom>
          <a:gradFill rotWithShape="0">
            <a:gsLst>
              <a:gs pos="0">
                <a:srgbClr val="f8fcf2"/>
              </a:gs>
              <a:gs pos="100000">
                <a:srgbClr val="c0e786"/>
              </a:gs>
            </a:gsLst>
            <a:lin ang="540000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Subvenția destinată fermelor între un hectar și 50 de hectare</a:t>
            </a:r>
            <a:endParaRPr b="0" lang="ro-RO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Fermele mici de la 1-50 ha reprezintă majoritatea exploatațiilor din România.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58" name="Dreptunghi 7"/>
          <p:cNvSpPr/>
          <p:nvPr/>
        </p:nvSpPr>
        <p:spPr>
          <a:xfrm>
            <a:off x="389880" y="4667400"/>
            <a:ext cx="11478600" cy="1863360"/>
          </a:xfrm>
          <a:prstGeom prst="rect">
            <a:avLst/>
          </a:prstGeom>
          <a:gradFill rotWithShape="0">
            <a:gsLst>
              <a:gs pos="0">
                <a:srgbClr val="f8fcf2"/>
              </a:gs>
              <a:gs pos="100000">
                <a:srgbClr val="c0e786"/>
              </a:gs>
            </a:gsLst>
            <a:lin ang="540000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343080" indent="-343080">
              <a:lnSpc>
                <a:spcPct val="107000"/>
              </a:lnSpc>
              <a:spcAft>
                <a:spcPts val="1125"/>
              </a:spcAft>
              <a:buClr>
                <a:srgbClr val="333333"/>
              </a:buClr>
              <a:buFont typeface="Wingdings" charset="2"/>
              <a:buChar char=""/>
            </a:pPr>
            <a:r>
              <a:rPr b="0" lang="ro-RO" sz="2000" spc="-1" strike="noStrike">
                <a:solidFill>
                  <a:srgbClr val="333333"/>
                </a:solidFill>
                <a:latin typeface="Arial"/>
                <a:ea typeface="Times New Roman"/>
              </a:rPr>
              <a:t>sprijin suplimentar pentru o suprafață de 39% din total suprafață înscrisa în IACS, gestionată de majoritatea fermierilor (97%) care contribuie la susținerea vitalității spațiului rural.</a:t>
            </a:r>
            <a:endParaRPr b="0" lang="ro-RO" sz="2000" spc="-1" strike="noStrike">
              <a:latin typeface="Arial"/>
            </a:endParaRPr>
          </a:p>
          <a:p>
            <a:pPr marL="343080" indent="-343080">
              <a:lnSpc>
                <a:spcPct val="107000"/>
              </a:lnSpc>
              <a:buClr>
                <a:srgbClr val="333333"/>
              </a:buClr>
              <a:buFont typeface="Wingdings" charset="2"/>
              <a:buChar char=""/>
            </a:pPr>
            <a:r>
              <a:rPr b="0" lang="ro-RO" sz="2000" spc="-1" strike="noStrike">
                <a:solidFill>
                  <a:srgbClr val="333333"/>
                </a:solidFill>
                <a:latin typeface="Arial"/>
                <a:ea typeface="Times New Roman"/>
              </a:rPr>
              <a:t>Sprijin complementar cu </a:t>
            </a:r>
            <a:r>
              <a:rPr b="0" lang="ro-RO" sz="2000" spc="-1" strike="noStrike" u="sng">
                <a:solidFill>
                  <a:srgbClr val="0d2e46"/>
                </a:solidFill>
                <a:uFillTx/>
                <a:latin typeface="Arial"/>
                <a:ea typeface="Times New Roman"/>
                <a:hlinkClick r:id="rId2"/>
              </a:rPr>
              <a:t>Intervenția BISS</a:t>
            </a:r>
            <a:r>
              <a:rPr b="0" lang="ro-RO" sz="2000" spc="-1" strike="noStrike">
                <a:solidFill>
                  <a:srgbClr val="333333"/>
                </a:solidFill>
                <a:latin typeface="Arial"/>
                <a:ea typeface="Times New Roman"/>
              </a:rPr>
              <a:t>, cu eco schemele adresate sectorului vegetal, cât și cu alte scheme de sprijin cuplat din sectorul vegetal și zootehnic.</a:t>
            </a:r>
            <a:endParaRPr b="0" lang="ro-RO" sz="2000" spc="-1" strike="noStrike">
              <a:latin typeface="Arial"/>
            </a:endParaRPr>
          </a:p>
          <a:p>
            <a:pPr marL="343080" indent="-343080">
              <a:lnSpc>
                <a:spcPct val="107000"/>
              </a:lnSpc>
              <a:buClr>
                <a:srgbClr val="333333"/>
              </a:buClr>
              <a:buFont typeface="Wingdings" charset="2"/>
              <a:buChar char=""/>
            </a:pPr>
            <a:r>
              <a:rPr b="0" lang="ro-RO" sz="2000" spc="-1" strike="noStrike">
                <a:solidFill>
                  <a:srgbClr val="333333"/>
                </a:solidFill>
                <a:latin typeface="Arial"/>
                <a:ea typeface="Times New Roman"/>
              </a:rPr>
              <a:t>CRISS se adresează fermierilor eligibili pentru </a:t>
            </a:r>
            <a:r>
              <a:rPr b="0" lang="ro-RO" sz="2000" spc="-1" strike="noStrike" u="sng">
                <a:solidFill>
                  <a:srgbClr val="0d2e46"/>
                </a:solidFill>
                <a:uFillTx/>
                <a:latin typeface="Arial"/>
                <a:ea typeface="Times New Roman"/>
                <a:hlinkClick r:id="rId3"/>
              </a:rPr>
              <a:t>plata BISS</a:t>
            </a:r>
            <a:r>
              <a:rPr b="0" lang="ro-RO" sz="2000" spc="-1" strike="noStrike">
                <a:solidFill>
                  <a:srgbClr val="333333"/>
                </a:solidFill>
                <a:latin typeface="Arial"/>
                <a:ea typeface="Times New Roman"/>
              </a:rPr>
              <a:t>.</a:t>
            </a:r>
            <a:endParaRPr b="0" lang="ro-RO" sz="2000" spc="-1" strike="noStrike">
              <a:latin typeface="Arial"/>
            </a:endParaRPr>
          </a:p>
        </p:txBody>
      </p:sp>
      <p:sp>
        <p:nvSpPr>
          <p:cNvPr id="259" name="Dreptunghi: colț îndoit 11"/>
          <p:cNvSpPr/>
          <p:nvPr/>
        </p:nvSpPr>
        <p:spPr>
          <a:xfrm>
            <a:off x="447120" y="2973600"/>
            <a:ext cx="4825080" cy="1693800"/>
          </a:xfrm>
          <a:prstGeom prst="foldedCorner">
            <a:avLst>
              <a:gd name="adj" fmla="val 16667"/>
            </a:avLst>
          </a:prstGeom>
          <a:gradFill rotWithShape="0">
            <a:gsLst>
              <a:gs pos="0">
                <a:srgbClr val="f8fcf2"/>
              </a:gs>
              <a:gs pos="100000">
                <a:srgbClr val="c0e786"/>
              </a:gs>
            </a:gsLst>
            <a:lin ang="5400000"/>
          </a:gradFill>
          <a:ln w="0">
            <a:noFill/>
          </a:ln>
          <a:effectLst>
            <a:outerShdw blurRad="50760" dir="5400000" dist="38160" rotWithShape="0">
              <a:srgbClr val="000000">
                <a:alpha val="46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2023-2027: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 </a:t>
            </a:r>
            <a:r>
              <a:rPr b="1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suprafață planificată pentru care se acordă sprijinul este 3.748.473 ha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60" name="Dreptunghi: colț îndoit 12"/>
          <p:cNvSpPr/>
          <p:nvPr/>
        </p:nvSpPr>
        <p:spPr>
          <a:xfrm>
            <a:off x="5486400" y="2973600"/>
            <a:ext cx="6439320" cy="1549800"/>
          </a:xfrm>
          <a:prstGeom prst="foldedCorner">
            <a:avLst>
              <a:gd name="adj" fmla="val 16667"/>
            </a:avLst>
          </a:prstGeom>
          <a:gradFill rotWithShape="0">
            <a:gsLst>
              <a:gs pos="0">
                <a:srgbClr val="f8fcf2"/>
              </a:gs>
              <a:gs pos="100000">
                <a:srgbClr val="c0e786"/>
              </a:gs>
            </a:gsLst>
            <a:lin ang="5400000"/>
          </a:gradFill>
          <a:ln w="0">
            <a:noFill/>
          </a:ln>
          <a:effectLst>
            <a:outerShdw blurRad="50760" dir="5400000" dist="38160" rotWithShape="0">
              <a:srgbClr val="000000">
                <a:alpha val="46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spcAft>
                <a:spcPts val="601"/>
              </a:spcAft>
              <a:buNone/>
            </a:pPr>
            <a:r>
              <a:rPr b="1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2023-2027: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Aft>
                <a:spcPts val="601"/>
              </a:spcAft>
              <a:buNone/>
            </a:pPr>
            <a:r>
              <a:rPr b="1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10% din plafonul de plăți directe, 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Aft>
                <a:spcPts val="601"/>
              </a:spcAft>
              <a:buNone/>
            </a:pPr>
            <a:r>
              <a:rPr b="1" lang="ro-RO" sz="2400" spc="-1" strike="noStrike">
                <a:solidFill>
                  <a:srgbClr val="c00000"/>
                </a:solidFill>
                <a:latin typeface="Arial"/>
                <a:ea typeface="Times New Roman"/>
              </a:rPr>
              <a:t>978.69 milioane euro</a:t>
            </a:r>
            <a:r>
              <a:rPr b="1" lang="ro-RO" sz="2400" spc="-1" strike="noStrike">
                <a:solidFill>
                  <a:srgbClr val="333333"/>
                </a:solidFill>
                <a:latin typeface="Arial"/>
                <a:ea typeface="Times New Roman"/>
              </a:rPr>
              <a:t>.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B5532EEA-0EC7-4CF9-B530-76E7712811A7}" type="slidenum">
              <a:t>19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Dreptunghi 1"/>
          <p:cNvSpPr/>
          <p:nvPr/>
        </p:nvSpPr>
        <p:spPr>
          <a:xfrm>
            <a:off x="481680" y="174240"/>
            <a:ext cx="4399560" cy="2958840"/>
          </a:xfrm>
          <a:prstGeom prst="rect">
            <a:avLst/>
          </a:prstGeom>
          <a:noFill/>
          <a:ln w="19050">
            <a:solidFill>
              <a:srgbClr val="e87d37">
                <a:tint val="76000"/>
                <a:hueMod val="9400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7000"/>
              </a:lnSpc>
              <a:spcAft>
                <a:spcPts val="1125"/>
              </a:spcAft>
              <a:buNone/>
            </a:pPr>
            <a:r>
              <a:rPr b="1" lang="ro-RO" sz="2200" spc="-1" strike="noStrike">
                <a:solidFill>
                  <a:srgbClr val="333333"/>
                </a:solidFill>
                <a:latin typeface="Arial"/>
                <a:ea typeface="Times New Roman"/>
              </a:rPr>
              <a:t>Plata anuală unitară pe suprafață </a:t>
            </a:r>
            <a:r>
              <a:rPr b="0" lang="en-US" sz="2200" spc="-1" strike="noStrike">
                <a:solidFill>
                  <a:srgbClr val="333333"/>
                </a:solidFill>
                <a:latin typeface="Arial"/>
                <a:ea typeface="Times New Roman"/>
              </a:rPr>
              <a:t>= </a:t>
            </a:r>
            <a:r>
              <a:rPr b="0" lang="ro-RO" sz="2200" spc="-1" strike="noStrike">
                <a:solidFill>
                  <a:srgbClr val="333333"/>
                </a:solidFill>
                <a:latin typeface="Arial"/>
                <a:ea typeface="Times New Roman"/>
              </a:rPr>
              <a:t>raport</a:t>
            </a:r>
            <a:r>
              <a:rPr b="0" lang="en-US" sz="2200" spc="-1" strike="noStrike">
                <a:solidFill>
                  <a:srgbClr val="333333"/>
                </a:solidFill>
                <a:latin typeface="Arial"/>
                <a:ea typeface="Times New Roman"/>
              </a:rPr>
              <a:t>ul</a:t>
            </a:r>
            <a:r>
              <a:rPr b="0" lang="ro-RO" sz="2200" spc="-1" strike="noStrike">
                <a:solidFill>
                  <a:srgbClr val="333333"/>
                </a:solidFill>
                <a:latin typeface="Arial"/>
                <a:ea typeface="Times New Roman"/>
              </a:rPr>
              <a:t> între plafonul anual al intervenției CRISS și numărul de hectare eligibile determinate de APIA în fiecare an de plată, </a:t>
            </a:r>
            <a:r>
              <a:rPr b="0" lang="en-US" sz="2200" spc="-1" strike="noStrike">
                <a:solidFill>
                  <a:srgbClr val="333333"/>
                </a:solidFill>
                <a:latin typeface="Arial"/>
                <a:ea typeface="Times New Roman"/>
              </a:rPr>
              <a:t>NUMAI PENTRU </a:t>
            </a:r>
            <a:r>
              <a:rPr b="0" lang="ro-RO" sz="2200" spc="-1" strike="noStrike">
                <a:solidFill>
                  <a:srgbClr val="333333"/>
                </a:solidFill>
                <a:latin typeface="Arial"/>
                <a:ea typeface="Times New Roman"/>
              </a:rPr>
              <a:t>fermel</a:t>
            </a:r>
            <a:r>
              <a:rPr b="0" lang="en-US" sz="2200" spc="-1" strike="noStrike">
                <a:solidFill>
                  <a:srgbClr val="333333"/>
                </a:solidFill>
                <a:latin typeface="Arial"/>
                <a:ea typeface="Times New Roman"/>
              </a:rPr>
              <a:t>e</a:t>
            </a:r>
            <a:r>
              <a:rPr b="0" lang="ro-RO" sz="2200" spc="-1" strike="noStrike">
                <a:solidFill>
                  <a:srgbClr val="333333"/>
                </a:solidFill>
                <a:latin typeface="Arial"/>
                <a:ea typeface="Times New Roman"/>
              </a:rPr>
              <a:t> care se încadrează în intervalul 1-50 ha.</a:t>
            </a:r>
            <a:endParaRPr b="0" lang="ro-RO" sz="2200" spc="-1" strike="noStrike">
              <a:latin typeface="Arial"/>
            </a:endParaRPr>
          </a:p>
        </p:txBody>
      </p:sp>
      <p:sp>
        <p:nvSpPr>
          <p:cNvPr id="262" name="Dreptunghi 3"/>
          <p:cNvSpPr/>
          <p:nvPr/>
        </p:nvSpPr>
        <p:spPr>
          <a:xfrm>
            <a:off x="4984920" y="174960"/>
            <a:ext cx="7108200" cy="2650680"/>
          </a:xfrm>
          <a:prstGeom prst="rect">
            <a:avLst/>
          </a:prstGeom>
          <a:noFill/>
          <a:ln w="19050">
            <a:solidFill>
              <a:srgbClr val="e87d37">
                <a:tint val="76000"/>
                <a:hueMod val="9400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  <a:buNone/>
            </a:pPr>
            <a:r>
              <a:rPr b="0" lang="ro-RO" sz="2400" spc="-1" strike="noStrike">
                <a:solidFill>
                  <a:srgbClr val="c00000"/>
                </a:solidFill>
                <a:latin typeface="Arial"/>
              </a:rPr>
              <a:t>Aceasta plată </a:t>
            </a:r>
            <a:r>
              <a:rPr b="0" lang="ro-RO" sz="2400" spc="-1" strike="noStrike">
                <a:solidFill>
                  <a:srgbClr val="c00000"/>
                </a:solidFill>
                <a:latin typeface="Arial"/>
                <a:ea typeface="Times New Roman"/>
              </a:rPr>
              <a:t>se adresează, totodată, și fermelor care nu făceau obiectul schemei “micii fermieri”, </a:t>
            </a:r>
            <a:r>
              <a:rPr b="0" lang="ro-RO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dar care constituie segmentul agriculturii la scară mică și mijlocie, </a:t>
            </a:r>
            <a:r>
              <a:rPr b="0" lang="en-US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endParaRPr b="0" lang="ro-RO" sz="2400" spc="-1" strike="noStrike">
              <a:latin typeface="Arial"/>
            </a:endParaRPr>
          </a:p>
          <a:p>
            <a:pPr marL="457200" algn="just">
              <a:lnSpc>
                <a:spcPct val="100000"/>
              </a:lnSpc>
              <a:buNone/>
            </a:pPr>
            <a:r>
              <a:rPr b="0" lang="ro-RO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Sprijinul redistributiv complementar pentru venit va fi acordat fermierilor care nu și-au fragmentat exploatațiile după 2020</a:t>
            </a:r>
            <a:endParaRPr b="0" lang="ro-RO" sz="2400" spc="-1" strike="noStrike">
              <a:latin typeface="Arial"/>
            </a:endParaRPr>
          </a:p>
        </p:txBody>
      </p:sp>
      <p:graphicFrame>
        <p:nvGraphicFramePr>
          <p:cNvPr id="263" name="Tabel 5"/>
          <p:cNvGraphicFramePr/>
          <p:nvPr/>
        </p:nvGraphicFramePr>
        <p:xfrm>
          <a:off x="686520" y="3573360"/>
          <a:ext cx="10220040" cy="2224800"/>
        </p:xfrm>
        <a:graphic>
          <a:graphicData uri="http://schemas.openxmlformats.org/drawingml/2006/table">
            <a:tbl>
              <a:tblPr/>
              <a:tblGrid>
                <a:gridCol w="3667320"/>
                <a:gridCol w="6552720"/>
              </a:tblGrid>
              <a:tr h="51840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1" lang="ro-RO" sz="28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ANUL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052f61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o-RO" sz="28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CUANTUM PREVĂZUT  euro/ha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7617"/>
                    </a:solidFill>
                  </a:tcPr>
                </a:tc>
              </a:tr>
              <a:tr h="51840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2023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o-RO" sz="28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50,61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f7617"/>
                    </a:solidFill>
                  </a:tcPr>
                </a:tc>
              </a:tr>
              <a:tr h="51840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2024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7ea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o-RO" sz="28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51,42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f7617"/>
                    </a:solidFill>
                  </a:tcPr>
                </a:tc>
              </a:tr>
              <a:tr h="51840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2025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o-RO" sz="28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52,08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f7617"/>
                    </a:solidFill>
                  </a:tcPr>
                </a:tc>
              </a:tr>
              <a:tr h="51840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2026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7ea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o-RO" sz="28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52,82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f7617"/>
                    </a:solidFill>
                  </a:tcPr>
                </a:tc>
              </a:tr>
              <a:tr h="51840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2027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o-RO" sz="28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54,16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f7617"/>
                    </a:solidFill>
                  </a:tcPr>
                </a:tc>
              </a:tr>
            </a:tbl>
          </a:graphicData>
        </a:graphic>
      </p:graphicFrame>
      <p:sp>
        <p:nvSpPr>
          <p:cNvPr id="264" name="Săgeată: dreapta vărgată 8"/>
          <p:cNvSpPr/>
          <p:nvPr/>
        </p:nvSpPr>
        <p:spPr>
          <a:xfrm rot="5400000">
            <a:off x="5181480" y="1385640"/>
            <a:ext cx="716400" cy="3540600"/>
          </a:xfrm>
          <a:prstGeom prst="striped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6fa621"/>
              </a:gs>
              <a:gs pos="100000">
                <a:srgbClr val="aadf5e"/>
              </a:gs>
            </a:gsLst>
            <a:lin ang="0"/>
          </a:gradFill>
          <a:ln cap="rnd">
            <a:solidFill>
              <a:srgbClr val="ab5928"/>
            </a:solidFill>
            <a:rou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FD407B5C-3A27-4137-AA52-7B354208CD96}" type="slidenum">
              <a:t>20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Dreptunghi 3"/>
          <p:cNvSpPr/>
          <p:nvPr/>
        </p:nvSpPr>
        <p:spPr>
          <a:xfrm>
            <a:off x="552960" y="376200"/>
            <a:ext cx="5542560" cy="28908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cap="rnd">
            <a:solidFill>
              <a:srgbClr val="03304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ro-RO" sz="3200" spc="-1" strike="noStrike">
                <a:solidFill>
                  <a:srgbClr val="ffffff"/>
                </a:solidFill>
                <a:latin typeface="Century Gothic"/>
              </a:rPr>
              <a:t>Sprijin complementar pentru venit pentru tinerii fermieri </a:t>
            </a:r>
            <a:endParaRPr b="0" lang="ro-RO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ro-RO" sz="3200" spc="-1" strike="noStrike">
                <a:solidFill>
                  <a:srgbClr val="ffffff"/>
                </a:solidFill>
                <a:latin typeface="Century Gothic"/>
              </a:rPr>
              <a:t>până în 40 ani cu competențe în domeniu agricol</a:t>
            </a:r>
            <a:endParaRPr b="0" lang="ro-RO" sz="3200" spc="-1" strike="noStrike">
              <a:latin typeface="Arial"/>
            </a:endParaRPr>
          </a:p>
        </p:txBody>
      </p:sp>
      <p:sp>
        <p:nvSpPr>
          <p:cNvPr id="266" name="CasetăText 5"/>
          <p:cNvSpPr/>
          <p:nvPr/>
        </p:nvSpPr>
        <p:spPr>
          <a:xfrm>
            <a:off x="6267960" y="807480"/>
            <a:ext cx="4896000" cy="143100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en-US" sz="4400" spc="-1" strike="noStrike">
                <a:solidFill>
                  <a:srgbClr val="ffffff"/>
                </a:solidFill>
                <a:latin typeface="Century Gothic"/>
              </a:rPr>
              <a:t>67,20 </a:t>
            </a:r>
            <a:endParaRPr b="0" lang="ro-RO" sz="4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4400" spc="-1" strike="noStrike">
                <a:solidFill>
                  <a:srgbClr val="ffffff"/>
                </a:solidFill>
                <a:latin typeface="Century Gothic"/>
              </a:rPr>
              <a:t>MILIOANE EURO</a:t>
            </a:r>
            <a:endParaRPr b="0" lang="ro-RO" sz="4400" spc="-1" strike="noStrike">
              <a:latin typeface="Arial"/>
            </a:endParaRPr>
          </a:p>
        </p:txBody>
      </p:sp>
      <p:graphicFrame>
        <p:nvGraphicFramePr>
          <p:cNvPr id="267" name="Tabel 8"/>
          <p:cNvGraphicFramePr/>
          <p:nvPr/>
        </p:nvGraphicFramePr>
        <p:xfrm>
          <a:off x="282960" y="3591000"/>
          <a:ext cx="11734560" cy="741240"/>
        </p:xfrm>
        <a:graphic>
          <a:graphicData uri="http://schemas.openxmlformats.org/drawingml/2006/table">
            <a:tbl>
              <a:tblPr/>
              <a:tblGrid>
                <a:gridCol w="2318400"/>
                <a:gridCol w="2231280"/>
                <a:gridCol w="2394720"/>
                <a:gridCol w="2286000"/>
                <a:gridCol w="2504160"/>
              </a:tblGrid>
              <a:tr h="370800"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en-US" sz="32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2023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052f61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en-US" sz="32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2024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052f61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en-US" sz="32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2025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052f61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en-US" sz="32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2026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052f61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en-US" sz="3200" spc="-1" strike="noStrike">
                          <a:solidFill>
                            <a:srgbClr val="ffffff"/>
                          </a:solidFill>
                          <a:latin typeface="Arial"/>
                        </a:rPr>
                        <a:t>2027</a:t>
                      </a:r>
                      <a:endParaRPr b="0" lang="ro-RO" sz="32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052f61"/>
                    </a:solidFill>
                  </a:tcPr>
                </a:tc>
              </a:tr>
              <a:tr h="370800"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en-US" sz="32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12,88 milioane euro</a:t>
                      </a:r>
                      <a:endParaRPr b="0" lang="ro-RO" sz="3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endParaRPr b="0" lang="ro-RO" sz="3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o-RO" sz="2800" spc="-1" strike="noStrike">
                          <a:solidFill>
                            <a:srgbClr val="ff0000"/>
                          </a:solidFill>
                          <a:latin typeface="Arial"/>
                        </a:rPr>
                        <a:t>(46 euro/ha)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en-US" sz="32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13,16 milioane euro</a:t>
                      </a:r>
                      <a:r>
                        <a:rPr b="0" lang="ro-RO" sz="32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b="0" lang="ro-RO" sz="3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endParaRPr b="0" lang="ro-RO" sz="3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ro-RO" sz="2800" spc="-1" strike="noStrike">
                          <a:solidFill>
                            <a:srgbClr val="ff0000"/>
                          </a:solidFill>
                          <a:latin typeface="Arial"/>
                        </a:rPr>
                        <a:t>(47 euro/ha)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en-US" sz="32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13,44</a:t>
                      </a:r>
                      <a:endParaRPr b="0" lang="ro-RO" sz="3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en-US" sz="32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milioane euro</a:t>
                      </a:r>
                      <a:r>
                        <a:rPr b="0" lang="ro-RO" sz="32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b="0" lang="ro-RO" sz="3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endParaRPr b="0" lang="ro-RO" sz="3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ro-RO" sz="2800" spc="-1" strike="noStrike">
                          <a:solidFill>
                            <a:srgbClr val="ff0000"/>
                          </a:solidFill>
                          <a:latin typeface="Arial"/>
                        </a:rPr>
                        <a:t>(48 euro/ha)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en-US" sz="32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13,72 milioane euro</a:t>
                      </a:r>
                      <a:r>
                        <a:rPr b="0" lang="ro-RO" sz="32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b="0" lang="ro-RO" sz="3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endParaRPr b="0" lang="ro-RO" sz="3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ro-RO" sz="2800" spc="-1" strike="noStrike">
                          <a:solidFill>
                            <a:srgbClr val="ff0000"/>
                          </a:solidFill>
                          <a:latin typeface="Arial"/>
                        </a:rPr>
                        <a:t>(49 euro/ha)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en-US" sz="32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14,00 milioane euro</a:t>
                      </a:r>
                      <a:r>
                        <a:rPr b="0" lang="ro-RO" sz="32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b="0" lang="ro-RO" sz="3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endParaRPr b="0" lang="ro-RO" sz="3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ro-RO" sz="2800" spc="-1" strike="noStrike">
                          <a:solidFill>
                            <a:srgbClr val="ff0000"/>
                          </a:solidFill>
                          <a:latin typeface="Arial"/>
                        </a:rPr>
                        <a:t>(50 euro/ha)</a:t>
                      </a:r>
                      <a:endParaRPr b="0" lang="ro-RO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dd2"/>
                    </a:solidFill>
                  </a:tcPr>
                </a:tc>
              </a:tr>
            </a:tbl>
          </a:graphicData>
        </a:graphic>
      </p:graphicFrame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845FB13D-DE1F-466B-B778-5BA59E539DE4}" type="slidenum">
              <a:t>21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Dreptunghi 2"/>
          <p:cNvSpPr/>
          <p:nvPr/>
        </p:nvSpPr>
        <p:spPr>
          <a:xfrm>
            <a:off x="3283200" y="1389240"/>
            <a:ext cx="8296560" cy="130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en-US" sz="8000" spc="-1" strike="noStrike">
                <a:solidFill>
                  <a:srgbClr val="333333"/>
                </a:solidFill>
                <a:latin typeface="Arial"/>
                <a:ea typeface="Times New Roman"/>
              </a:rPr>
              <a:t>SPRIJIN CUPLAT</a:t>
            </a:r>
            <a:endParaRPr b="0" lang="ro-RO" sz="80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98C158FA-D911-45B2-9104-F6E6D920F988}" type="slidenum">
              <a:t>22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Dreptunghi 1"/>
          <p:cNvSpPr/>
          <p:nvPr/>
        </p:nvSpPr>
        <p:spPr>
          <a:xfrm>
            <a:off x="3651840" y="349920"/>
            <a:ext cx="832140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nl-NL" sz="2800" spc="-1" strike="noStrike">
                <a:solidFill>
                  <a:srgbClr val="000000"/>
                </a:solidFill>
                <a:latin typeface="Arial Black"/>
              </a:rPr>
              <a:t>SPRIJIN CUPLAT IN </a:t>
            </a:r>
            <a:r>
              <a:rPr b="1" lang="ro-RO" sz="2800" spc="-1" strike="noStrike">
                <a:solidFill>
                  <a:srgbClr val="000000"/>
                </a:solidFill>
                <a:latin typeface="Arial Black"/>
              </a:rPr>
              <a:t>SECTORUL VEGETAL</a:t>
            </a:r>
            <a:endParaRPr b="0" lang="ro-RO" sz="2800" spc="-1" strike="noStrike">
              <a:latin typeface="Arial"/>
            </a:endParaRPr>
          </a:p>
        </p:txBody>
      </p:sp>
      <p:graphicFrame>
        <p:nvGraphicFramePr>
          <p:cNvPr id="270" name="Diagramă 3"/>
          <p:cNvGraphicFramePr/>
          <p:nvPr/>
        </p:nvGraphicFramePr>
        <p:xfrm>
          <a:off x="441000" y="1755000"/>
          <a:ext cx="11438640" cy="494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71" name="Săgeată: dreapta vărgată 2"/>
          <p:cNvSpPr/>
          <p:nvPr/>
        </p:nvSpPr>
        <p:spPr>
          <a:xfrm rot="4216800">
            <a:off x="689760" y="-485280"/>
            <a:ext cx="2192760" cy="4029480"/>
          </a:xfrm>
          <a:prstGeom prst="stripedRightArrow">
            <a:avLst>
              <a:gd name="adj1" fmla="val 50000"/>
              <a:gd name="adj2" fmla="val 50000"/>
            </a:avLst>
          </a:prstGeom>
          <a:solidFill>
            <a:srgbClr val="ffe593"/>
          </a:solidFill>
          <a:ln cap="rnd">
            <a:solidFill>
              <a:srgbClr val="e87937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 vert="vert270" rot="16200000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c00000"/>
                </a:solidFill>
                <a:latin typeface="Arial Black"/>
              </a:rPr>
              <a:t>408,10 milioane euro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72" name="Săgeată: dreapta vărgată 4"/>
          <p:cNvSpPr/>
          <p:nvPr/>
        </p:nvSpPr>
        <p:spPr>
          <a:xfrm rot="4216800">
            <a:off x="2797920" y="-188640"/>
            <a:ext cx="1846440" cy="4249440"/>
          </a:xfrm>
          <a:prstGeom prst="stripedRightArrow">
            <a:avLst>
              <a:gd name="adj1" fmla="val 50000"/>
              <a:gd name="adj2" fmla="val 50000"/>
            </a:avLst>
          </a:prstGeom>
          <a:solidFill>
            <a:srgbClr val="ffe593"/>
          </a:solidFill>
          <a:ln cap="rnd">
            <a:solidFill>
              <a:srgbClr val="e87937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 vert="vert270" rot="16200000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c00000"/>
                </a:solidFill>
                <a:latin typeface="Arial Black"/>
              </a:rPr>
              <a:t>12 interventii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012FE89F-9D2A-4080-82E3-E82E48CBB2B4}" type="slidenum">
              <a:t>23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3" name="Tabel 3"/>
          <p:cNvGraphicFramePr/>
          <p:nvPr/>
        </p:nvGraphicFramePr>
        <p:xfrm>
          <a:off x="490680" y="316440"/>
          <a:ext cx="11113200" cy="3614400"/>
        </p:xfrm>
        <a:graphic>
          <a:graphicData uri="http://schemas.openxmlformats.org/drawingml/2006/table">
            <a:tbl>
              <a:tblPr/>
              <a:tblGrid>
                <a:gridCol w="11113200"/>
              </a:tblGrid>
              <a:tr h="155520">
                <a:tc>
                  <a:tcPr anchor="b" marL="4680" marR="4680">
                    <a:blipFill rotWithShape="0">
                      <a:blip r:embed="rId2">
                        <a:alphaModFix amt="30000"/>
                      </a:blip>
                      <a:stretch/>
                    </a:blipFill>
                  </a:tcPr>
                </a:tc>
              </a:tr>
              <a:tr h="136440">
                <a:tc>
                  <a:tcPr anchor="b" marL="4680" marR="4680">
                    <a:blipFill rotWithShape="0">
                      <a:blip r:embed="rId3">
                        <a:alphaModFix amt="30000"/>
                      </a:blip>
                      <a:stretch/>
                    </a:blipFill>
                  </a:tcPr>
                </a:tc>
              </a:tr>
              <a:tr h="358560">
                <a:tc>
                  <a:txBody>
                    <a:bodyPr lIns="4680" rIns="4680" tIns="4680" bIns="0"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o-RO" sz="2400" spc="-1" strike="noStrike">
                          <a:solidFill>
                            <a:srgbClr val="000000"/>
                          </a:solidFill>
                          <a:latin typeface="Trebuchet MS"/>
                        </a:rPr>
                        <a:t> 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ctr" marL="4680" marR="4680">
                    <a:blipFill rotWithShape="0">
                      <a:blip r:embed="rId4">
                        <a:alphaModFix amt="30000"/>
                      </a:blip>
                      <a:stretch/>
                    </a:blipFill>
                  </a:tcPr>
                </a:tc>
              </a:tr>
              <a:tr h="358560">
                <a:tc>
                  <a:txBody>
                    <a:bodyPr lIns="4680" rIns="4680" tIns="4680" bIns="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Trebuchet MS"/>
                        </a:rPr>
                        <a:t>Soia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b" marL="4680" marR="4680">
                    <a:blipFill rotWithShape="0">
                      <a:blip r:embed="rId5">
                        <a:alphaModFix amt="30000"/>
                      </a:blip>
                      <a:stretch/>
                    </a:blipFill>
                  </a:tcPr>
                </a:tc>
              </a:tr>
              <a:tr h="358560">
                <a:tc>
                  <a:txBody>
                    <a:bodyPr lIns="4680" rIns="4680" tIns="4680" bIns="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Trebuchet MS"/>
                        </a:rPr>
                        <a:t>Lucernă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b" marL="4680" marR="4680">
                    <a:blipFill rotWithShape="0">
                      <a:blip r:embed="rId6">
                        <a:alphaModFix amt="30000"/>
                      </a:blip>
                      <a:stretch/>
                    </a:blipFill>
                  </a:tcPr>
                </a:tc>
              </a:tr>
              <a:tr h="712080">
                <a:tc>
                  <a:txBody>
                    <a:bodyPr lIns="4680" rIns="4680" tIns="4680" bIns="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Trebuchet MS"/>
                        </a:rPr>
                        <a:t>Leguminoase pentru industrializare (mazăre de gradina, fasole boabe și fasole păstăi)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b" marL="4680" marR="4680">
                    <a:blipFill rotWithShape="0">
                      <a:blip r:embed="rId7">
                        <a:alphaModFix amt="30000"/>
                      </a:blip>
                      <a:stretch/>
                    </a:blipFill>
                  </a:tcPr>
                </a:tc>
              </a:tr>
              <a:tr h="358560">
                <a:tc>
                  <a:txBody>
                    <a:bodyPr lIns="4680" rIns="4680" tIns="4680" bIns="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Trebuchet MS"/>
                        </a:rPr>
                        <a:t>Cânepă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b" marL="4680" marR="4680">
                    <a:blipFill rotWithShape="0">
                      <a:blip r:embed="rId8">
                        <a:alphaModFix amt="30000"/>
                      </a:blip>
                      <a:stretch/>
                    </a:blipFill>
                  </a:tcPr>
                </a:tc>
              </a:tr>
              <a:tr h="358560">
                <a:tc>
                  <a:txBody>
                    <a:bodyPr lIns="4680" rIns="4680" tIns="4680" bIns="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Trebuchet MS"/>
                        </a:rPr>
                        <a:t>Orez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b" marL="4680" marR="4680">
                    <a:blipFill rotWithShape="0">
                      <a:blip r:embed="rId9">
                        <a:alphaModFix amt="30000"/>
                      </a:blip>
                      <a:stretch/>
                    </a:blipFill>
                  </a:tcPr>
                </a:tc>
              </a:tr>
              <a:tr h="358560">
                <a:tc>
                  <a:txBody>
                    <a:bodyPr lIns="4680" rIns="4680" tIns="4680" bIns="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Trebuchet MS"/>
                        </a:rPr>
                        <a:t>Sămânță de cartof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b" marL="4680" marR="4680">
                    <a:blipFill rotWithShape="0">
                      <a:blip r:embed="rId10">
                        <a:alphaModFix amt="30000"/>
                      </a:blip>
                      <a:stretch/>
                    </a:blipFill>
                  </a:tcPr>
                </a:tc>
              </a:tr>
              <a:tr h="358560">
                <a:tc>
                  <a:txBody>
                    <a:bodyPr lIns="4680" rIns="4680" tIns="4680" bIns="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Trebuchet MS"/>
                        </a:rPr>
                        <a:t>Hamei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b" marL="4680" marR="4680">
                    <a:blipFill rotWithShape="0">
                      <a:blip r:embed="rId11">
                        <a:alphaModFix amt="30000"/>
                      </a:blip>
                      <a:stretch/>
                    </a:blipFill>
                  </a:tcPr>
                </a:tc>
              </a:tr>
              <a:tr h="358560">
                <a:tc>
                  <a:txBody>
                    <a:bodyPr lIns="4680" rIns="4680" tIns="4680" bIns="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Trebuchet MS"/>
                        </a:rPr>
                        <a:t>Sfeclă de zahăr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b" marL="4680" marR="4680">
                    <a:blipFill rotWithShape="0">
                      <a:blip r:embed="rId12">
                        <a:alphaModFix amt="30000"/>
                      </a:blip>
                      <a:stretch/>
                    </a:blipFill>
                  </a:tcPr>
                </a:tc>
              </a:tr>
              <a:tr h="712080">
                <a:tc>
                  <a:txBody>
                    <a:bodyPr lIns="4680" rIns="4680" tIns="4680" bIns="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Trebuchet MS"/>
                        </a:rPr>
                        <a:t>Legume cultivate în camp pentru consum în stare proaspătă sau destinate industralizării(tomate, castraveți, ardei, vinete)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b" marL="4680" marR="4680">
                    <a:blipFill rotWithShape="0">
                      <a:blip r:embed="rId13">
                        <a:alphaModFix amt="30000"/>
                      </a:blip>
                      <a:stretch/>
                    </a:blipFill>
                  </a:tcPr>
                </a:tc>
              </a:tr>
              <a:tr h="358560">
                <a:tc>
                  <a:txBody>
                    <a:bodyPr lIns="4680" rIns="4680" tIns="4680" bIns="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Trebuchet MS"/>
                        </a:rPr>
                        <a:t>Legume cultivate în sere și solarii (tomate, castraveți, ardei, vinete, varză)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b" marL="4680" marR="4680">
                    <a:blipFill rotWithShape="0">
                      <a:blip r:embed="rId14">
                        <a:alphaModFix amt="30000"/>
                      </a:blip>
                      <a:stretch/>
                    </a:blipFill>
                  </a:tcPr>
                </a:tc>
              </a:tr>
              <a:tr h="358560">
                <a:tc>
                  <a:txBody>
                    <a:bodyPr lIns="4680" rIns="4680" tIns="4680" bIns="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Trebuchet MS"/>
                        </a:rPr>
                        <a:t>Fructe  (prune, mere, cireșe, vișine, caise, și piersicii)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b" marL="4680" marR="4680">
                    <a:blipFill rotWithShape="0">
                      <a:blip r:embed="rId15">
                        <a:alphaModFix amt="30000"/>
                      </a:blip>
                      <a:stretch/>
                    </a:blipFill>
                  </a:tcPr>
                </a:tc>
              </a:tr>
              <a:tr h="358560">
                <a:tc>
                  <a:txBody>
                    <a:bodyPr lIns="4680" rIns="4680" tIns="4680" bIns="0" anchor="b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Trebuchet MS"/>
                        </a:rPr>
                        <a:t>Seminte pentru plante furajere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b" marL="4680" marR="4680">
                    <a:blipFill rotWithShape="0">
                      <a:blip r:embed="rId16">
                        <a:alphaModFix amt="30000"/>
                      </a:blip>
                      <a:stretch/>
                    </a:blipFill>
                  </a:tcPr>
                </a:tc>
              </a:tr>
            </a:tbl>
          </a:graphicData>
        </a:graphic>
      </p:graphicFrame>
      <p:sp>
        <p:nvSpPr>
          <p:cNvPr id="274" name="Dreptunghi 4"/>
          <p:cNvSpPr/>
          <p:nvPr/>
        </p:nvSpPr>
        <p:spPr>
          <a:xfrm>
            <a:off x="551880" y="252720"/>
            <a:ext cx="10810800" cy="69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ro-RO" sz="4000" spc="-1" strike="noStrike">
                <a:solidFill>
                  <a:srgbClr val="000000"/>
                </a:solidFill>
                <a:latin typeface="Trebuchet MS"/>
              </a:rPr>
              <a:t>SPRIJIN CUPLAT VEGETAL </a:t>
            </a:r>
            <a:r>
              <a:rPr b="1" lang="ro-RO" sz="3600" spc="-1" strike="noStrike">
                <a:solidFill>
                  <a:srgbClr val="000000"/>
                </a:solidFill>
                <a:latin typeface="Trebuchet MS"/>
              </a:rPr>
              <a:t>12 intervenții pentru</a:t>
            </a:r>
            <a:endParaRPr b="0" lang="ro-RO" sz="36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DBA38D02-0155-4343-9C80-B170F747D745}" type="slidenum">
              <a:t>24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Dreptunghi 1"/>
          <p:cNvSpPr/>
          <p:nvPr/>
        </p:nvSpPr>
        <p:spPr>
          <a:xfrm>
            <a:off x="3651840" y="349920"/>
            <a:ext cx="745848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nl-NL" sz="2800" spc="-1" strike="noStrike">
                <a:solidFill>
                  <a:srgbClr val="000000"/>
                </a:solidFill>
                <a:latin typeface="Arial Black"/>
              </a:rPr>
              <a:t>SPRIJIN CUPLAT IN </a:t>
            </a:r>
            <a:r>
              <a:rPr b="1" lang="en-US" sz="2800" spc="-1" strike="noStrike">
                <a:solidFill>
                  <a:srgbClr val="000000"/>
                </a:solidFill>
                <a:latin typeface="Arial Black"/>
              </a:rPr>
              <a:t>ZOOTEHNIE</a:t>
            </a:r>
            <a:endParaRPr b="0" lang="ro-RO" sz="2800" spc="-1" strike="noStrike">
              <a:latin typeface="Arial"/>
            </a:endParaRPr>
          </a:p>
        </p:txBody>
      </p:sp>
      <p:graphicFrame>
        <p:nvGraphicFramePr>
          <p:cNvPr id="276" name="Diagramă 5"/>
          <p:cNvGraphicFramePr/>
          <p:nvPr/>
        </p:nvGraphicFramePr>
        <p:xfrm>
          <a:off x="884880" y="2103480"/>
          <a:ext cx="10839600" cy="4404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77" name="Săgeată: dreapta vărgată 2"/>
          <p:cNvSpPr/>
          <p:nvPr/>
        </p:nvSpPr>
        <p:spPr>
          <a:xfrm rot="4216800">
            <a:off x="689760" y="-485280"/>
            <a:ext cx="2192760" cy="4029480"/>
          </a:xfrm>
          <a:prstGeom prst="stripedRightArrow">
            <a:avLst>
              <a:gd name="adj1" fmla="val 50000"/>
              <a:gd name="adj2" fmla="val 50000"/>
            </a:avLst>
          </a:prstGeom>
          <a:solidFill>
            <a:srgbClr val="ffe593"/>
          </a:solidFill>
          <a:ln cap="rnd">
            <a:solidFill>
              <a:srgbClr val="e87937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 vert="vert270" rot="16200000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c00000"/>
                </a:solidFill>
                <a:latin typeface="Arial Black"/>
              </a:rPr>
              <a:t>1,06 miliarde  euro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78" name="Săgeată: dreapta vărgată 4"/>
          <p:cNvSpPr/>
          <p:nvPr/>
        </p:nvSpPr>
        <p:spPr>
          <a:xfrm rot="4216800">
            <a:off x="2797920" y="-188640"/>
            <a:ext cx="1846440" cy="4249440"/>
          </a:xfrm>
          <a:prstGeom prst="stripedRightArrow">
            <a:avLst>
              <a:gd name="adj1" fmla="val 50000"/>
              <a:gd name="adj2" fmla="val 50000"/>
            </a:avLst>
          </a:prstGeom>
          <a:solidFill>
            <a:srgbClr val="ffe593"/>
          </a:solidFill>
          <a:ln cap="rnd">
            <a:solidFill>
              <a:srgbClr val="e87937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 vert="vert270" rot="16200000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c00000"/>
                </a:solidFill>
                <a:latin typeface="Arial Black"/>
              </a:rPr>
              <a:t>5 interventii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F098B9DC-F18D-4871-8BC8-52DF6A81F243}" type="slidenum">
              <a:t>25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Dreptunghi 2"/>
          <p:cNvSpPr/>
          <p:nvPr/>
        </p:nvSpPr>
        <p:spPr>
          <a:xfrm>
            <a:off x="9555120" y="1441800"/>
            <a:ext cx="2241720" cy="3503160"/>
          </a:xfrm>
          <a:prstGeom prst="rect">
            <a:avLst/>
          </a:prstGeom>
          <a:gradFill rotWithShape="0">
            <a:gsLst>
              <a:gs pos="0">
                <a:srgbClr val="ecf4fe"/>
              </a:gs>
              <a:gs pos="100000">
                <a:srgbClr val="509cf6"/>
              </a:gs>
            </a:gsLst>
            <a:lin ang="540000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nl-NL" sz="2800" spc="-1" strike="noStrike">
                <a:solidFill>
                  <a:srgbClr val="000000"/>
                </a:solidFill>
                <a:latin typeface="Arial"/>
              </a:rPr>
              <a:t>Sprijin cuplat viermi de matase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000000"/>
                </a:solidFill>
                <a:latin typeface="Arial"/>
              </a:rPr>
              <a:t> 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0,15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r>
              <a:rPr b="1" lang="en-U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milioane euro</a:t>
            </a:r>
            <a:r>
              <a:rPr b="0" lang="es-E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80" name="Dreptunghi 3"/>
          <p:cNvSpPr/>
          <p:nvPr/>
        </p:nvSpPr>
        <p:spPr>
          <a:xfrm>
            <a:off x="2493720" y="1446480"/>
            <a:ext cx="2280600" cy="350316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e87d37"/>
              </a:gs>
            </a:gsLst>
            <a:path path="circle">
              <a:fillToRect l="50000" t="0" r="50000" b="100000"/>
            </a:path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nl-NL" sz="2800" spc="-1" strike="noStrike">
                <a:solidFill>
                  <a:srgbClr val="000000"/>
                </a:solidFill>
                <a:latin typeface="Arial"/>
              </a:rPr>
              <a:t>Sprijin cuplat taurine carne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000000"/>
                </a:solidFill>
                <a:latin typeface="Arial"/>
              </a:rPr>
              <a:t> 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114,9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r>
              <a:rPr b="1" lang="en-U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milioane euro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81" name="Dreptunghi 4"/>
          <p:cNvSpPr/>
          <p:nvPr/>
        </p:nvSpPr>
        <p:spPr>
          <a:xfrm>
            <a:off x="7164720" y="1441800"/>
            <a:ext cx="2280600" cy="3503160"/>
          </a:xfrm>
          <a:prstGeom prst="rect">
            <a:avLst/>
          </a:prstGeom>
          <a:gradFill rotWithShape="0">
            <a:gsLst>
              <a:gs pos="0">
                <a:srgbClr val="f0fdfa"/>
              </a:gs>
              <a:gs pos="100000">
                <a:srgbClr val="78edd6"/>
              </a:gs>
            </a:gsLst>
            <a:lin ang="540000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nl-NL" sz="2800" spc="-1" strike="noStrike">
                <a:solidFill>
                  <a:srgbClr val="000000"/>
                </a:solidFill>
                <a:latin typeface="Arial"/>
              </a:rPr>
              <a:t>Sprijin cuplat ovine/ caprine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000000"/>
                </a:solidFill>
                <a:latin typeface="Arial"/>
              </a:rPr>
              <a:t> 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411,84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r>
              <a:rPr b="1" lang="en-U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milioane euro</a:t>
            </a:r>
            <a:r>
              <a:rPr b="0" lang="es-E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82" name="Dreptunghi 5"/>
          <p:cNvSpPr/>
          <p:nvPr/>
        </p:nvSpPr>
        <p:spPr>
          <a:xfrm>
            <a:off x="4867920" y="1446480"/>
            <a:ext cx="2196720" cy="350316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e87d37"/>
              </a:gs>
            </a:gsLst>
            <a:path path="circle">
              <a:fillToRect l="50000" t="0" r="50000" b="100000"/>
            </a:path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nl-NL" sz="2800" spc="-1" strike="noStrike">
                <a:solidFill>
                  <a:srgbClr val="000000"/>
                </a:solidFill>
                <a:latin typeface="Arial"/>
              </a:rPr>
              <a:t>Sprijin cuplat bivolite lapte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000000"/>
                </a:solidFill>
                <a:latin typeface="Arial"/>
              </a:rPr>
              <a:t> 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10,45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r>
              <a:rPr b="1" lang="en-U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milioane euro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83" name="Dreptunghi 7"/>
          <p:cNvSpPr/>
          <p:nvPr/>
        </p:nvSpPr>
        <p:spPr>
          <a:xfrm>
            <a:off x="167760" y="1446480"/>
            <a:ext cx="2196720" cy="350316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e87d37"/>
              </a:gs>
            </a:gsLst>
            <a:path path="circle">
              <a:fillToRect l="50000" t="0" r="50000" b="100000"/>
            </a:path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nl-NL" sz="2800" spc="-1" strike="noStrike">
                <a:solidFill>
                  <a:srgbClr val="000000"/>
                </a:solidFill>
                <a:latin typeface="Arial"/>
              </a:rPr>
              <a:t>Sprijin cuplat vaca de lapte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2800" spc="-1" strike="noStrike">
                <a:solidFill>
                  <a:srgbClr val="000000"/>
                </a:solidFill>
                <a:latin typeface="Arial"/>
              </a:rPr>
              <a:t> 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522,02</a:t>
            </a:r>
            <a:endParaRPr b="0" lang="ro-RO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r>
              <a:rPr b="1" lang="en-US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milioane euro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84" name="Dreptunghi 8"/>
          <p:cNvSpPr/>
          <p:nvPr/>
        </p:nvSpPr>
        <p:spPr>
          <a:xfrm>
            <a:off x="4436280" y="349920"/>
            <a:ext cx="672516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nl-NL" sz="2800" spc="-1" strike="noStrike">
                <a:solidFill>
                  <a:srgbClr val="000000"/>
                </a:solidFill>
                <a:latin typeface="Arial Black"/>
              </a:rPr>
              <a:t>SPRIJIN CUPLAT IN ZOOTEHNIE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85" name="Dreptunghi 1"/>
          <p:cNvSpPr/>
          <p:nvPr/>
        </p:nvSpPr>
        <p:spPr>
          <a:xfrm>
            <a:off x="5460840" y="862920"/>
            <a:ext cx="2584440" cy="456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ro-RO" sz="2400" spc="-1" strike="noStrike">
                <a:solidFill>
                  <a:srgbClr val="000000"/>
                </a:solidFill>
                <a:latin typeface="Arial"/>
              </a:rPr>
              <a:t>Plafon 2023-2027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E682D4BA-1590-41B1-B2F4-D1633FE6E5EA}" type="slidenum">
              <a:t>26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Dreptunghi 1"/>
          <p:cNvSpPr/>
          <p:nvPr/>
        </p:nvSpPr>
        <p:spPr>
          <a:xfrm>
            <a:off x="1366920" y="176760"/>
            <a:ext cx="844416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fr-FR" sz="2800" spc="-1" strike="noStrike">
                <a:solidFill>
                  <a:srgbClr val="000000"/>
                </a:solidFill>
                <a:latin typeface="Arial Black"/>
              </a:rPr>
              <a:t>SPRIJIN CUPLAT PENTRU VACI DE LAPTE</a:t>
            </a:r>
            <a:r>
              <a:rPr b="0" lang="fr-FR" sz="2800" spc="-1" strike="noStrike">
                <a:solidFill>
                  <a:srgbClr val="ffffff"/>
                </a:solidFill>
                <a:latin typeface="Arial Black"/>
              </a:rPr>
              <a:t> </a:t>
            </a:r>
            <a:endParaRPr b="0" lang="ro-RO" sz="2800" spc="-1" strike="noStrike">
              <a:latin typeface="Arial"/>
            </a:endParaRPr>
          </a:p>
        </p:txBody>
      </p:sp>
      <p:graphicFrame>
        <p:nvGraphicFramePr>
          <p:cNvPr id="287" name="Diagramă 4"/>
          <p:cNvGraphicFramePr/>
          <p:nvPr/>
        </p:nvGraphicFramePr>
        <p:xfrm>
          <a:off x="4124520" y="1083240"/>
          <a:ext cx="7548480" cy="5277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88" name="Săgeată: dreapta vărgată 7"/>
          <p:cNvSpPr/>
          <p:nvPr/>
        </p:nvSpPr>
        <p:spPr>
          <a:xfrm rot="3903600">
            <a:off x="2249640" y="1026720"/>
            <a:ext cx="2301480" cy="3528720"/>
          </a:xfrm>
          <a:prstGeom prst="striped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ffffff"/>
              </a:gs>
              <a:gs pos="100000">
                <a:srgbClr val="e87d37"/>
              </a:gs>
            </a:gsLst>
            <a:path path="circle">
              <a:fillToRect l="50000" t="0" r="50000" b="100000"/>
            </a:path>
          </a:gradFill>
          <a:ln cap="rnd">
            <a:solidFill>
              <a:srgbClr val="e87937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 vert="vert270" rot="16200000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US" sz="1800" spc="-1" strike="noStrike">
                <a:solidFill>
                  <a:srgbClr val="c00000"/>
                </a:solidFill>
                <a:latin typeface="Century Gothic"/>
              </a:rPr>
              <a:t>2023-2027 </a:t>
            </a:r>
            <a:endParaRPr b="0" lang="ro-RO" sz="1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c00000"/>
                </a:solidFill>
                <a:latin typeface="Arial Black"/>
              </a:rPr>
              <a:t>522 milioane euro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68650E18-0DCE-41D0-9DFA-256C859EE7C7}" type="slidenum">
              <a:t>27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Dreptunghi 2"/>
          <p:cNvSpPr/>
          <p:nvPr/>
        </p:nvSpPr>
        <p:spPr>
          <a:xfrm>
            <a:off x="1213200" y="136080"/>
            <a:ext cx="974736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fr-FR" sz="2800" spc="-1" strike="noStrike">
                <a:solidFill>
                  <a:srgbClr val="000000"/>
                </a:solidFill>
                <a:latin typeface="Arial Black"/>
              </a:rPr>
              <a:t>SPRIJIN CUPLAT PENTRU VENIT VITA DE CARNE</a:t>
            </a:r>
            <a:endParaRPr b="0" lang="ro-RO" sz="2800" spc="-1" strike="noStrike">
              <a:latin typeface="Arial"/>
            </a:endParaRPr>
          </a:p>
        </p:txBody>
      </p:sp>
      <p:graphicFrame>
        <p:nvGraphicFramePr>
          <p:cNvPr id="290" name="Diagramă 8"/>
          <p:cNvGraphicFramePr/>
          <p:nvPr/>
        </p:nvGraphicFramePr>
        <p:xfrm>
          <a:off x="3861720" y="1080360"/>
          <a:ext cx="7976160" cy="5067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91" name="Săgeată: dreapta vărgată 5"/>
          <p:cNvSpPr/>
          <p:nvPr/>
        </p:nvSpPr>
        <p:spPr>
          <a:xfrm rot="3859800">
            <a:off x="1351080" y="1073880"/>
            <a:ext cx="2866680" cy="3926520"/>
          </a:xfrm>
          <a:prstGeom prst="striped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ecf4fe"/>
              </a:gs>
              <a:gs pos="100000">
                <a:srgbClr val="509cf6"/>
              </a:gs>
            </a:gsLst>
            <a:lin ang="9258000"/>
          </a:gradFill>
          <a:ln cap="rnd">
            <a:solidFill>
              <a:srgbClr val="e87937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 vert="vert270" rot="16200000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US" sz="2400" spc="-1" strike="noStrike">
                <a:solidFill>
                  <a:srgbClr val="c00000"/>
                </a:solidFill>
                <a:latin typeface="Century Gothic"/>
              </a:rPr>
              <a:t>2023-2027 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c00000"/>
                </a:solidFill>
                <a:latin typeface="Arial Black"/>
              </a:rPr>
              <a:t>114,9 milioane euro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D4B6DCF7-3DBD-457A-9D6A-479BDAFBF09D}" type="slidenum">
              <a:t>28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2" name="Diagramă 3"/>
          <p:cNvGraphicFramePr/>
          <p:nvPr/>
        </p:nvGraphicFramePr>
        <p:xfrm>
          <a:off x="3949560" y="1060200"/>
          <a:ext cx="7555680" cy="518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93" name="Săgeată: dreapta vărgată 4"/>
          <p:cNvSpPr/>
          <p:nvPr/>
        </p:nvSpPr>
        <p:spPr>
          <a:xfrm rot="3859800">
            <a:off x="413640" y="1239120"/>
            <a:ext cx="2866680" cy="3926520"/>
          </a:xfrm>
          <a:prstGeom prst="striped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ffffff"/>
              </a:gs>
              <a:gs pos="100000">
                <a:srgbClr val="6a9e1f"/>
              </a:gs>
            </a:gsLst>
            <a:path path="circle">
              <a:fillToRect l="50000" t="0" r="50000" b="100000"/>
            </a:path>
          </a:gradFill>
          <a:ln cap="rnd">
            <a:solidFill>
              <a:srgbClr val="e87937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 vert="vert270" rot="16200000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US" sz="2400" spc="-1" strike="noStrike">
                <a:solidFill>
                  <a:srgbClr val="c00000"/>
                </a:solidFill>
                <a:latin typeface="Century Gothic"/>
              </a:rPr>
              <a:t>2023-2027 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2800" spc="-1" strike="noStrike">
                <a:solidFill>
                  <a:srgbClr val="c00000"/>
                </a:solidFill>
                <a:latin typeface="Arial Black"/>
              </a:rPr>
              <a:t>411,84 milioane euro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94" name="Dreptunghi 1"/>
          <p:cNvSpPr/>
          <p:nvPr/>
        </p:nvSpPr>
        <p:spPr>
          <a:xfrm>
            <a:off x="2347920" y="306000"/>
            <a:ext cx="869256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o-RO" sz="2800" spc="-1" strike="noStrike">
                <a:solidFill>
                  <a:srgbClr val="000000"/>
                </a:solidFill>
                <a:latin typeface="Arial Black"/>
              </a:rPr>
              <a:t>SPRIJIN CUPLAT PENTRU</a:t>
            </a:r>
            <a:r>
              <a:rPr b="0" lang="en-US" sz="2800" spc="-1" strike="noStrike">
                <a:solidFill>
                  <a:srgbClr val="000000"/>
                </a:solidFill>
                <a:latin typeface="Arial Black"/>
              </a:rPr>
              <a:t> </a:t>
            </a:r>
            <a:r>
              <a:rPr b="0" lang="ro-RO" sz="2800" spc="-1" strike="noStrike">
                <a:solidFill>
                  <a:srgbClr val="000000"/>
                </a:solidFill>
                <a:latin typeface="Arial Black"/>
              </a:rPr>
              <a:t>OVINE/ CAPRINE</a:t>
            </a:r>
            <a:r>
              <a:rPr b="0" lang="ro-RO" sz="2800" spc="-1" strike="noStrike">
                <a:solidFill>
                  <a:srgbClr val="ffffff"/>
                </a:solidFill>
                <a:latin typeface="Arial Black"/>
              </a:rPr>
              <a:t> 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46FC7D73-4EA0-42CF-AC74-E96D61CC66BF}" type="slidenum">
              <a:t>29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Dreptunghi 2"/>
          <p:cNvSpPr/>
          <p:nvPr/>
        </p:nvSpPr>
        <p:spPr>
          <a:xfrm>
            <a:off x="4871520" y="1447560"/>
            <a:ext cx="6735960" cy="130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en-US" sz="8000" spc="-1" strike="noStrike">
                <a:solidFill>
                  <a:srgbClr val="333333"/>
                </a:solidFill>
                <a:latin typeface="Arial"/>
                <a:ea typeface="Times New Roman"/>
              </a:rPr>
              <a:t>ECOSCHEME</a:t>
            </a:r>
            <a:endParaRPr b="0" lang="ro-RO" sz="80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3EDE0AD0-724E-489B-AF03-DA619C5194F4}" type="slidenum">
              <a:t>30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Dreptunghi 1"/>
          <p:cNvSpPr/>
          <p:nvPr/>
        </p:nvSpPr>
        <p:spPr>
          <a:xfrm>
            <a:off x="3301200" y="112680"/>
            <a:ext cx="664740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o-RO" sz="2800" spc="-1" strike="noStrike">
                <a:solidFill>
                  <a:srgbClr val="000000"/>
                </a:solidFill>
                <a:latin typeface="Arial Black"/>
              </a:rPr>
              <a:t>ECHOSCHEME SECTOR VEGETAL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97" name="Dreptunghi 3"/>
          <p:cNvSpPr/>
          <p:nvPr/>
        </p:nvSpPr>
        <p:spPr>
          <a:xfrm>
            <a:off x="376200" y="1562760"/>
            <a:ext cx="3364200" cy="4350240"/>
          </a:xfrm>
          <a:prstGeom prst="rect">
            <a:avLst/>
          </a:prstGeom>
          <a:blipFill rotWithShape="0">
            <a:blip r:embed="rId2">
              <a:alphaModFix amt="34000"/>
            </a:blip>
            <a:srcRect/>
            <a:stretch/>
          </a:blip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3200" spc="-1" strike="noStrike">
                <a:solidFill>
                  <a:srgbClr val="c00000"/>
                </a:solidFill>
                <a:latin typeface="Arial"/>
              </a:rPr>
              <a:t>1,64 miliarde euro</a:t>
            </a:r>
            <a:endParaRPr b="0" lang="ro-RO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ro-RO" sz="3200" spc="-1" strike="noStrike">
                <a:solidFill>
                  <a:srgbClr val="000000"/>
                </a:solidFill>
                <a:latin typeface="Arial"/>
              </a:rPr>
              <a:t>Practici benefice pentru mediu aplicabile în teren arabil (&gt;10 ha)</a:t>
            </a:r>
            <a:endParaRPr b="0" lang="ro-RO" sz="3200" spc="-1" strike="noStrike">
              <a:latin typeface="Arial"/>
            </a:endParaRPr>
          </a:p>
        </p:txBody>
      </p:sp>
      <p:sp>
        <p:nvSpPr>
          <p:cNvPr id="298" name="Dreptunghi 4"/>
          <p:cNvSpPr/>
          <p:nvPr/>
        </p:nvSpPr>
        <p:spPr>
          <a:xfrm>
            <a:off x="3934800" y="1128600"/>
            <a:ext cx="3760920" cy="4429440"/>
          </a:xfrm>
          <a:prstGeom prst="rect">
            <a:avLst/>
          </a:prstGeom>
          <a:blipFill rotWithShape="0">
            <a:blip r:embed="rId3">
              <a:alphaModFix amt="34000"/>
            </a:blip>
            <a:srcRect/>
            <a:stretch/>
          </a:blip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3200" spc="-1" strike="noStrike">
                <a:solidFill>
                  <a:srgbClr val="c00000"/>
                </a:solidFill>
                <a:latin typeface="Arial"/>
              </a:rPr>
              <a:t>478,5 milioane euro</a:t>
            </a:r>
            <a:endParaRPr b="0" lang="ro-RO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it-IT" sz="3200" spc="-1" strike="noStrike">
                <a:solidFill>
                  <a:srgbClr val="000000"/>
                </a:solidFill>
                <a:latin typeface="Arial"/>
              </a:rPr>
              <a:t>Practicarea unei agriculturi prietenoase cu mediul în </a:t>
            </a:r>
            <a:endParaRPr b="0" lang="ro-RO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it-IT" sz="3200" spc="-1" strike="noStrike">
                <a:solidFill>
                  <a:srgbClr val="000000"/>
                </a:solidFill>
                <a:latin typeface="Arial"/>
              </a:rPr>
              <a:t>fermele mici </a:t>
            </a:r>
            <a:endParaRPr b="0" lang="ro-RO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it-IT" sz="3200" spc="-1" strike="noStrike">
                <a:solidFill>
                  <a:srgbClr val="000000"/>
                </a:solidFill>
                <a:latin typeface="Arial"/>
              </a:rPr>
              <a:t>(gospodaria traditionala &lt;10 ha)</a:t>
            </a:r>
            <a:endParaRPr b="0" lang="ro-RO" sz="3200" spc="-1" strike="noStrike">
              <a:latin typeface="Arial"/>
            </a:endParaRPr>
          </a:p>
        </p:txBody>
      </p:sp>
      <p:sp>
        <p:nvSpPr>
          <p:cNvPr id="299" name="Dreptunghi 5"/>
          <p:cNvSpPr/>
          <p:nvPr/>
        </p:nvSpPr>
        <p:spPr>
          <a:xfrm>
            <a:off x="7890120" y="1179000"/>
            <a:ext cx="3760920" cy="4499640"/>
          </a:xfrm>
          <a:prstGeom prst="rect">
            <a:avLst/>
          </a:prstGeom>
          <a:blipFill rotWithShape="0">
            <a:blip r:embed="rId4">
              <a:alphaModFix amt="34000"/>
            </a:blip>
            <a:srcRect/>
            <a:stretch/>
          </a:blipFill>
          <a:ln cap="rnd">
            <a:solidFill>
              <a:srgbClr val="a4bb8a">
                <a:alpha val="60000"/>
              </a:srgbClr>
            </a:solidFill>
            <a:rou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3200" spc="-1" strike="noStrike">
                <a:solidFill>
                  <a:srgbClr val="c00000"/>
                </a:solidFill>
                <a:latin typeface="Arial"/>
              </a:rPr>
              <a:t>81,71 milioane euro</a:t>
            </a:r>
            <a:endParaRPr b="0" lang="ro-RO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ro-RO" sz="3200" spc="-1" strike="noStrike">
                <a:solidFill>
                  <a:srgbClr val="000000"/>
                </a:solidFill>
                <a:latin typeface="Arial"/>
              </a:rPr>
              <a:t>Înierbarea intervalului dintre rânduri în plantațiile pomicole, viticole, pepiniere</a:t>
            </a:r>
            <a:endParaRPr b="0" lang="ro-RO" sz="3200" spc="-1" strike="noStrike">
              <a:latin typeface="Arial"/>
            </a:endParaRPr>
          </a:p>
        </p:txBody>
      </p:sp>
      <p:sp>
        <p:nvSpPr>
          <p:cNvPr id="300" name="Săgeată: dreapta vărgată 2"/>
          <p:cNvSpPr/>
          <p:nvPr/>
        </p:nvSpPr>
        <p:spPr>
          <a:xfrm rot="3987600">
            <a:off x="1128600" y="-780480"/>
            <a:ext cx="1859400" cy="4159800"/>
          </a:xfrm>
          <a:prstGeom prst="striped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e9813d"/>
              </a:gs>
              <a:gs pos="100000">
                <a:srgbClr val="f1b187"/>
              </a:gs>
            </a:gsLst>
            <a:lin ang="20184000"/>
          </a:gradFill>
          <a:ln cap="rnd">
            <a:solidFill>
              <a:srgbClr val="e87937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 vert="vert270" rot="16200000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3600" spc="-1" strike="noStrike">
                <a:solidFill>
                  <a:srgbClr val="c00000"/>
                </a:solidFill>
                <a:latin typeface="Century Gothic"/>
              </a:rPr>
              <a:t>2,2</a:t>
            </a:r>
            <a:r>
              <a:rPr b="1" lang="en-US" sz="3600" spc="-1" strike="noStrike">
                <a:solidFill>
                  <a:srgbClr val="c00000"/>
                </a:solidFill>
                <a:latin typeface="Century Gothic"/>
              </a:rPr>
              <a:t> mili</a:t>
            </a:r>
            <a:r>
              <a:rPr b="1" lang="ro-RO" sz="3600" spc="-1" strike="noStrike">
                <a:solidFill>
                  <a:srgbClr val="c00000"/>
                </a:solidFill>
                <a:latin typeface="Century Gothic"/>
              </a:rPr>
              <a:t>arde</a:t>
            </a:r>
            <a:r>
              <a:rPr b="1" lang="en-US" sz="3600" spc="-1" strike="noStrike">
                <a:solidFill>
                  <a:srgbClr val="c00000"/>
                </a:solidFill>
                <a:latin typeface="Century Gothic"/>
              </a:rPr>
              <a:t> euro</a:t>
            </a:r>
            <a:endParaRPr b="0" lang="ro-RO" sz="3600" spc="-1" strike="noStrike">
              <a:latin typeface="Arial"/>
            </a:endParaRPr>
          </a:p>
        </p:txBody>
      </p:sp>
      <p:sp>
        <p:nvSpPr>
          <p:cNvPr id="301" name="Dreptunghi 7"/>
          <p:cNvSpPr/>
          <p:nvPr/>
        </p:nvSpPr>
        <p:spPr>
          <a:xfrm>
            <a:off x="376200" y="6017400"/>
            <a:ext cx="3364200" cy="456120"/>
          </a:xfrm>
          <a:prstGeom prst="rect">
            <a:avLst/>
          </a:prstGeom>
          <a:noFill/>
          <a:ln w="0">
            <a:solidFill>
              <a:srgbClr val="6a9e1f">
                <a:tint val="76000"/>
                <a:hueMod val="94000"/>
              </a:srgbClr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c00000"/>
                </a:solidFill>
                <a:latin typeface="Arial"/>
              </a:rPr>
              <a:t>2023- 56 euro/ha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302" name="Dreptunghi 8"/>
          <p:cNvSpPr/>
          <p:nvPr/>
        </p:nvSpPr>
        <p:spPr>
          <a:xfrm>
            <a:off x="4073400" y="6051240"/>
            <a:ext cx="3364200" cy="456120"/>
          </a:xfrm>
          <a:prstGeom prst="rect">
            <a:avLst/>
          </a:prstGeom>
          <a:noFill/>
          <a:ln w="0">
            <a:solidFill>
              <a:srgbClr val="6a9e1f">
                <a:tint val="76000"/>
                <a:hueMod val="94000"/>
              </a:srgbClr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c00000"/>
                </a:solidFill>
                <a:latin typeface="Arial"/>
              </a:rPr>
              <a:t>2023- 76,0 euro/ha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303" name="Dreptunghi 9"/>
          <p:cNvSpPr/>
          <p:nvPr/>
        </p:nvSpPr>
        <p:spPr>
          <a:xfrm>
            <a:off x="7890120" y="6051240"/>
            <a:ext cx="3364200" cy="456120"/>
          </a:xfrm>
          <a:prstGeom prst="rect">
            <a:avLst/>
          </a:prstGeom>
          <a:noFill/>
          <a:ln w="0">
            <a:solidFill>
              <a:srgbClr val="6a9e1f">
                <a:tint val="76000"/>
                <a:hueMod val="94000"/>
              </a:srgbClr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c00000"/>
                </a:solidFill>
                <a:latin typeface="Arial"/>
              </a:rPr>
              <a:t>2023- 77 euro/ha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0EA7363E-F5F5-4A4E-9CDF-B82A0BED324D}" type="slidenum">
              <a:t>31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Titlu 1"/>
          <p:cNvSpPr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rmAutofit/>
          </a:bodyPr>
          <a:p>
            <a:pPr algn="ctr">
              <a:lnSpc>
                <a:spcPct val="100000"/>
              </a:lnSpc>
              <a:buNone/>
            </a:pPr>
            <a:br>
              <a:rPr sz="4000"/>
            </a:br>
            <a:endParaRPr b="0" lang="ro-RO" sz="4000" spc="-1" strike="noStrike">
              <a:latin typeface="Arial"/>
            </a:endParaRPr>
          </a:p>
        </p:txBody>
      </p:sp>
      <p:sp>
        <p:nvSpPr>
          <p:cNvPr id="305" name="Dreptunghi 1"/>
          <p:cNvSpPr/>
          <p:nvPr/>
        </p:nvSpPr>
        <p:spPr>
          <a:xfrm>
            <a:off x="5922000" y="212760"/>
            <a:ext cx="543420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o-RO" sz="2800" spc="-1" strike="noStrike">
                <a:solidFill>
                  <a:srgbClr val="000000"/>
                </a:solidFill>
                <a:latin typeface="Arial Black"/>
              </a:rPr>
              <a:t>ECHOSCHEME ZOOTEHNIE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306" name="Dreptunghi 4"/>
          <p:cNvSpPr/>
          <p:nvPr/>
        </p:nvSpPr>
        <p:spPr>
          <a:xfrm>
            <a:off x="256320" y="2427120"/>
            <a:ext cx="5315400" cy="3747240"/>
          </a:xfrm>
          <a:prstGeom prst="rect">
            <a:avLst/>
          </a:prstGeom>
          <a:blipFill rotWithShape="0">
            <a:blip r:embed="rId2">
              <a:alphaModFix amt="35000"/>
            </a:blip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Bunăstarea </a:t>
            </a:r>
            <a:endParaRPr b="0" lang="ro-RO" sz="4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vacilor de lapte </a:t>
            </a:r>
            <a:endParaRPr b="0" lang="ro-RO" sz="4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 </a:t>
            </a:r>
            <a:endParaRPr b="0" lang="ro-RO" sz="4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ro-RO" sz="4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Plafon 2023-2027</a:t>
            </a:r>
            <a:endParaRPr b="0" lang="ro-RO" sz="4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4000" spc="-1" strike="noStrike">
                <a:solidFill>
                  <a:srgbClr val="ff0000"/>
                </a:solidFill>
                <a:latin typeface="Arial"/>
              </a:rPr>
              <a:t>142,75 milioane euro </a:t>
            </a:r>
            <a:endParaRPr b="0" lang="ro-RO" sz="4000" spc="-1" strike="noStrike">
              <a:latin typeface="Arial"/>
            </a:endParaRPr>
          </a:p>
        </p:txBody>
      </p:sp>
      <p:sp>
        <p:nvSpPr>
          <p:cNvPr id="307" name="Dreptunghi 7"/>
          <p:cNvSpPr/>
          <p:nvPr/>
        </p:nvSpPr>
        <p:spPr>
          <a:xfrm>
            <a:off x="6224400" y="1647720"/>
            <a:ext cx="5260680" cy="4966200"/>
          </a:xfrm>
          <a:prstGeom prst="rect">
            <a:avLst/>
          </a:prstGeom>
          <a:blipFill rotWithShape="0">
            <a:blip r:embed="rId3">
              <a:alphaModFix amt="35000"/>
            </a:blip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Bunăstarea tineretului </a:t>
            </a:r>
            <a:endParaRPr b="0" lang="ro-RO" sz="4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bovin la îngrășat</a:t>
            </a:r>
            <a:endParaRPr b="0" lang="ro-RO" sz="4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 </a:t>
            </a:r>
            <a:endParaRPr b="0" lang="ro-RO" sz="4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ro-RO" sz="4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ro-RO" sz="4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Plafon 2023-2027</a:t>
            </a:r>
            <a:endParaRPr b="0" lang="ro-RO" sz="4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4000" spc="-1" strike="noStrike">
                <a:solidFill>
                  <a:srgbClr val="ff0000"/>
                </a:solidFill>
                <a:latin typeface="Arial"/>
              </a:rPr>
              <a:t>105,14 milioane euro</a:t>
            </a:r>
            <a:endParaRPr b="0" lang="ro-RO" sz="4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ro-RO" sz="4000" spc="-1" strike="noStrike">
                <a:solidFill>
                  <a:srgbClr val="000000"/>
                </a:solidFill>
                <a:latin typeface="Arial"/>
              </a:rPr>
              <a:t> </a:t>
            </a:r>
            <a:endParaRPr b="0" lang="ro-RO" sz="4000" spc="-1" strike="noStrike">
              <a:latin typeface="Arial"/>
            </a:endParaRPr>
          </a:p>
        </p:txBody>
      </p:sp>
      <p:sp>
        <p:nvSpPr>
          <p:cNvPr id="308" name="Săgeată: dreapta vărgată 5"/>
          <p:cNvSpPr/>
          <p:nvPr/>
        </p:nvSpPr>
        <p:spPr>
          <a:xfrm rot="4216800">
            <a:off x="3905280" y="-354240"/>
            <a:ext cx="2298600" cy="4159800"/>
          </a:xfrm>
          <a:prstGeom prst="striped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e9813d"/>
              </a:gs>
              <a:gs pos="100000">
                <a:srgbClr val="f1b187"/>
              </a:gs>
            </a:gsLst>
            <a:lin ang="20412000"/>
          </a:gradFill>
          <a:ln cap="rnd">
            <a:solidFill>
              <a:srgbClr val="e87937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 vert="vert270" rot="16200000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US" sz="3600" spc="-1" strike="noStrike">
                <a:solidFill>
                  <a:srgbClr val="c00000"/>
                </a:solidFill>
                <a:latin typeface="Century Gothic"/>
              </a:rPr>
              <a:t>247,9 milioane euro</a:t>
            </a:r>
            <a:endParaRPr b="0" lang="ro-RO" sz="36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6D6FEE1F-F9FB-480C-8C41-2AC56AF5A149}" type="slidenum">
              <a:t>32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Dreptunghi 2"/>
          <p:cNvSpPr/>
          <p:nvPr/>
        </p:nvSpPr>
        <p:spPr>
          <a:xfrm>
            <a:off x="4874400" y="1447560"/>
            <a:ext cx="6769440" cy="252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o-RO" sz="8000" spc="-1" strike="noStrike">
                <a:solidFill>
                  <a:srgbClr val="333333"/>
                </a:solidFill>
                <a:latin typeface="Arial"/>
                <a:ea typeface="Times New Roman"/>
              </a:rPr>
              <a:t>INTERVENȚII </a:t>
            </a:r>
            <a:endParaRPr b="0" lang="ro-RO" sz="8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o-RO" sz="8000" spc="-1" strike="noStrike">
                <a:solidFill>
                  <a:srgbClr val="333333"/>
                </a:solidFill>
                <a:latin typeface="Arial"/>
                <a:ea typeface="Times New Roman"/>
              </a:rPr>
              <a:t>SECTORIALE</a:t>
            </a:r>
            <a:endParaRPr b="0" lang="ro-RO" sz="80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7C8BD12D-C60A-4655-93C9-E5A24E249209}" type="slidenum">
              <a:t>33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27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Dreptunghi 1"/>
          <p:cNvSpPr/>
          <p:nvPr/>
        </p:nvSpPr>
        <p:spPr>
          <a:xfrm>
            <a:off x="2265840" y="332640"/>
            <a:ext cx="795888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o-RO" sz="2800" spc="-1" strike="noStrike">
                <a:solidFill>
                  <a:srgbClr val="000000"/>
                </a:solidFill>
                <a:latin typeface="Arial Black"/>
              </a:rPr>
              <a:t>INTERVENȚII ÎN </a:t>
            </a:r>
            <a:r>
              <a:rPr b="0" lang="en-US" sz="2800" spc="-1" strike="noStrike">
                <a:solidFill>
                  <a:srgbClr val="000000"/>
                </a:solidFill>
                <a:latin typeface="Arial Black"/>
              </a:rPr>
              <a:t> </a:t>
            </a:r>
            <a:r>
              <a:rPr b="0" lang="ro-RO" sz="2800" spc="-1" strike="noStrike">
                <a:solidFill>
                  <a:srgbClr val="000000"/>
                </a:solidFill>
                <a:latin typeface="Arial Black"/>
              </a:rPr>
              <a:t>SECTORUL APICOL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311" name="Balon text: dreptunghi cu colțuri rotunjite 22"/>
          <p:cNvSpPr/>
          <p:nvPr/>
        </p:nvSpPr>
        <p:spPr>
          <a:xfrm>
            <a:off x="6257880" y="1054800"/>
            <a:ext cx="3765600" cy="2086920"/>
          </a:xfrm>
          <a:prstGeom prst="wedgeRoundRectCallout">
            <a:avLst>
              <a:gd name="adj1" fmla="val -60657"/>
              <a:gd name="adj2" fmla="val -54797"/>
              <a:gd name="adj3" fmla="val 16667"/>
            </a:avLst>
          </a:prstGeom>
          <a:solidFill>
            <a:srgbClr val="ffe593"/>
          </a:solidFill>
          <a:ln cap="rnd">
            <a:solidFill>
              <a:srgbClr val="e87937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US" sz="3200" spc="-1" strike="noStrike">
                <a:solidFill>
                  <a:srgbClr val="813c0f"/>
                </a:solidFill>
                <a:latin typeface="Arial"/>
                <a:ea typeface="Calibri"/>
              </a:rPr>
              <a:t>din care</a:t>
            </a:r>
            <a:r>
              <a:rPr b="1" lang="ro-RO" sz="3200" spc="-1" strike="noStrike">
                <a:solidFill>
                  <a:srgbClr val="813c0f"/>
                </a:solidFill>
                <a:latin typeface="Arial"/>
                <a:ea typeface="Calibri"/>
              </a:rPr>
              <a:t> 50%</a:t>
            </a:r>
            <a:r>
              <a:rPr b="1" lang="en-US" sz="3200" spc="-1" strike="noStrike">
                <a:solidFill>
                  <a:srgbClr val="813c0f"/>
                </a:solidFill>
                <a:latin typeface="Arial"/>
                <a:ea typeface="Calibri"/>
              </a:rPr>
              <a:t> </a:t>
            </a:r>
            <a:r>
              <a:rPr b="1" lang="ro-RO" sz="3200" spc="-1" strike="noStrike">
                <a:solidFill>
                  <a:srgbClr val="813c0f"/>
                </a:solidFill>
                <a:latin typeface="Arial"/>
                <a:ea typeface="Calibri"/>
              </a:rPr>
              <a:t>UE</a:t>
            </a:r>
            <a:endParaRPr b="0" lang="ro-RO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3200" spc="-1" strike="noStrike">
                <a:solidFill>
                  <a:srgbClr val="813c0f"/>
                </a:solidFill>
                <a:latin typeface="Arial"/>
                <a:ea typeface="Calibri"/>
              </a:rPr>
              <a:t>(</a:t>
            </a:r>
            <a:r>
              <a:rPr b="1" lang="ro-RO" sz="3200" spc="-1" strike="noStrike">
                <a:solidFill>
                  <a:srgbClr val="813c0f"/>
                </a:solidFill>
                <a:latin typeface="Arial"/>
                <a:ea typeface="Calibri"/>
              </a:rPr>
              <a:t>30,4 </a:t>
            </a:r>
            <a:r>
              <a:rPr b="1" lang="en-US" sz="3200" spc="-1" strike="noStrike">
                <a:solidFill>
                  <a:srgbClr val="813c0f"/>
                </a:solidFill>
                <a:latin typeface="Arial"/>
                <a:ea typeface="Calibri"/>
              </a:rPr>
              <a:t>milioane euro</a:t>
            </a:r>
            <a:r>
              <a:rPr b="1" lang="ro-RO" sz="3200" spc="-1" strike="noStrike">
                <a:solidFill>
                  <a:srgbClr val="813c0f"/>
                </a:solidFill>
                <a:latin typeface="Arial"/>
                <a:ea typeface="Calibri"/>
              </a:rPr>
              <a:t> </a:t>
            </a:r>
            <a:r>
              <a:rPr b="1" lang="en-US" sz="3200" spc="-1" strike="noStrike">
                <a:solidFill>
                  <a:srgbClr val="813c0f"/>
                </a:solidFill>
                <a:latin typeface="Arial"/>
                <a:ea typeface="Calibri"/>
              </a:rPr>
              <a:t>)</a:t>
            </a:r>
            <a:endParaRPr b="0" lang="ro-RO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ro-RO" sz="1800" spc="-1" strike="noStrike">
              <a:latin typeface="Arial"/>
            </a:endParaRPr>
          </a:p>
        </p:txBody>
      </p:sp>
      <p:sp>
        <p:nvSpPr>
          <p:cNvPr id="312" name="Balon text: dreptunghi cu colțuri rotunjite 19"/>
          <p:cNvSpPr/>
          <p:nvPr/>
        </p:nvSpPr>
        <p:spPr>
          <a:xfrm>
            <a:off x="552600" y="1308960"/>
            <a:ext cx="4057200" cy="2086920"/>
          </a:xfrm>
          <a:prstGeom prst="wedgeRoundRectCallout">
            <a:avLst>
              <a:gd name="adj1" fmla="val 68132"/>
              <a:gd name="adj2" fmla="val -61390"/>
              <a:gd name="adj3" fmla="val 16667"/>
            </a:avLst>
          </a:prstGeom>
          <a:solidFill>
            <a:srgbClr val="ffe593"/>
          </a:solidFill>
          <a:ln cap="rnd">
            <a:solidFill>
              <a:srgbClr val="e87937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o-RO" sz="3200" spc="-1" strike="noStrike">
                <a:solidFill>
                  <a:srgbClr val="813c0f"/>
                </a:solidFill>
                <a:latin typeface="Arial"/>
                <a:ea typeface="Calibri"/>
              </a:rPr>
              <a:t>TOTAL BUGET</a:t>
            </a:r>
            <a:r>
              <a:rPr b="1" lang="en-US" sz="3200" spc="-1" strike="noStrike">
                <a:solidFill>
                  <a:srgbClr val="813c0f"/>
                </a:solidFill>
                <a:latin typeface="Arial"/>
                <a:ea typeface="Calibri"/>
              </a:rPr>
              <a:t> (</a:t>
            </a:r>
            <a:r>
              <a:rPr b="1" lang="ro-RO" sz="3200" spc="-1" strike="noStrike">
                <a:solidFill>
                  <a:srgbClr val="813c0f"/>
                </a:solidFill>
                <a:latin typeface="Arial"/>
                <a:ea typeface="Calibri"/>
              </a:rPr>
              <a:t>60,8 </a:t>
            </a:r>
            <a:r>
              <a:rPr b="1" lang="en-US" sz="3200" spc="-1" strike="noStrike">
                <a:solidFill>
                  <a:srgbClr val="813c0f"/>
                </a:solidFill>
                <a:latin typeface="Arial"/>
                <a:ea typeface="Calibri"/>
              </a:rPr>
              <a:t>milioane euro)</a:t>
            </a:r>
            <a:r>
              <a:rPr b="1" lang="ro-RO" sz="3200" spc="-1" strike="noStrike">
                <a:solidFill>
                  <a:srgbClr val="813c0f"/>
                </a:solidFill>
                <a:latin typeface="Arial"/>
                <a:ea typeface="Calibri"/>
              </a:rPr>
              <a:t> </a:t>
            </a:r>
            <a:endParaRPr b="0" lang="ro-RO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ro-RO" sz="1800" spc="-1" strike="noStrike">
              <a:latin typeface="Arial"/>
            </a:endParaRPr>
          </a:p>
        </p:txBody>
      </p:sp>
      <p:sp>
        <p:nvSpPr>
          <p:cNvPr id="313" name="Dreptunghi 2"/>
          <p:cNvSpPr/>
          <p:nvPr/>
        </p:nvSpPr>
        <p:spPr>
          <a:xfrm>
            <a:off x="2422080" y="3582000"/>
            <a:ext cx="9392400" cy="3273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20000"/>
              </a:lnSpc>
              <a:spcAft>
                <a:spcPts val="799"/>
              </a:spcAft>
              <a:buNone/>
              <a:tabLst>
                <a:tab algn="l" pos="5943600"/>
              </a:tabLst>
            </a:pPr>
            <a:r>
              <a:rPr b="1" lang="ro-RO" sz="2800" spc="-1" strike="noStrike">
                <a:solidFill>
                  <a:srgbClr val="000000"/>
                </a:solidFill>
                <a:latin typeface="Trebuchet MS"/>
                <a:ea typeface="Calibri"/>
              </a:rPr>
              <a:t>INTERVENȚII pentru </a:t>
            </a:r>
            <a:endParaRPr b="0" lang="ro-RO" sz="2800" spc="-1" strike="noStrike">
              <a:latin typeface="Arial"/>
            </a:endParaRPr>
          </a:p>
          <a:p>
            <a:pPr marL="457200" indent="-457200" algn="just">
              <a:lnSpc>
                <a:spcPct val="120000"/>
              </a:lnSpc>
              <a:spcAft>
                <a:spcPts val="799"/>
              </a:spcAft>
              <a:buClr>
                <a:srgbClr val="000000"/>
              </a:buClr>
              <a:buFont typeface="Arial"/>
              <a:buChar char="•"/>
              <a:tabLst>
                <a:tab algn="l" pos="5943600"/>
              </a:tabLst>
            </a:pPr>
            <a:r>
              <a:rPr b="1" lang="ro-RO" sz="2800" spc="-1" strike="noStrike">
                <a:solidFill>
                  <a:srgbClr val="000000"/>
                </a:solidFill>
                <a:latin typeface="Trebuchet MS"/>
                <a:ea typeface="Calibri"/>
              </a:rPr>
              <a:t>Combaterea agresorilor și a bolilor specific stupilor, în special a varooze</a:t>
            </a:r>
            <a:r>
              <a:rPr b="1" lang="en-US" sz="2800" spc="-1" strike="noStrike">
                <a:solidFill>
                  <a:srgbClr val="000000"/>
                </a:solidFill>
                <a:latin typeface="Trebuchet MS"/>
                <a:ea typeface="Calibri"/>
              </a:rPr>
              <a:t>i</a:t>
            </a:r>
            <a:r>
              <a:rPr b="1" lang="ro-RO" sz="2800" spc="-1" strike="noStrike">
                <a:solidFill>
                  <a:srgbClr val="000000"/>
                </a:solidFill>
                <a:latin typeface="Trebuchet MS"/>
                <a:ea typeface="Calibri"/>
              </a:rPr>
              <a:t> </a:t>
            </a:r>
            <a:endParaRPr b="0" lang="ro-RO" sz="2800" spc="-1" strike="noStrike">
              <a:latin typeface="Arial"/>
            </a:endParaRPr>
          </a:p>
          <a:p>
            <a:pPr marL="457200" indent="-457200" algn="just">
              <a:lnSpc>
                <a:spcPct val="107000"/>
              </a:lnSpc>
              <a:spcAft>
                <a:spcPts val="601"/>
              </a:spcAft>
              <a:buClr>
                <a:srgbClr val="000000"/>
              </a:buClr>
              <a:buFont typeface="Arial"/>
              <a:buChar char="•"/>
              <a:tabLst>
                <a:tab algn="l" pos="5943600"/>
              </a:tabLst>
            </a:pPr>
            <a:r>
              <a:rPr b="1" lang="ro-RO" sz="2800" spc="-1" strike="noStrike">
                <a:solidFill>
                  <a:srgbClr val="000000"/>
                </a:solidFill>
                <a:latin typeface="Trebuchet MS"/>
                <a:ea typeface="Calibri"/>
              </a:rPr>
              <a:t>Raționalizarea transhumanței/stupăritului pastoral </a:t>
            </a:r>
            <a:endParaRPr b="0" lang="ro-RO" sz="2800" spc="-1" strike="noStrike">
              <a:latin typeface="Arial"/>
            </a:endParaRPr>
          </a:p>
          <a:p>
            <a:pPr marL="457200" indent="-457200" algn="just">
              <a:lnSpc>
                <a:spcPct val="107000"/>
              </a:lnSpc>
              <a:spcAft>
                <a:spcPts val="601"/>
              </a:spcAft>
              <a:buClr>
                <a:srgbClr val="000000"/>
              </a:buClr>
              <a:buFont typeface="Arial"/>
              <a:buChar char="•"/>
              <a:tabLst>
                <a:tab algn="l" pos="5943600"/>
              </a:tabLst>
            </a:pPr>
            <a:r>
              <a:rPr b="1" lang="ro-RO" sz="2800" spc="-1" strike="noStrike">
                <a:solidFill>
                  <a:srgbClr val="000000"/>
                </a:solidFill>
                <a:latin typeface="Trebuchet MS"/>
                <a:ea typeface="Calibri"/>
              </a:rPr>
              <a:t>Acțiuni pentru îmbunătățirea calității produselor în vederea unei mai bune valorificări pe piață</a:t>
            </a:r>
            <a:endParaRPr b="0" lang="ro-RO" sz="28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E94AF272-B41A-4F65-9245-830ED5389CD4}" type="slidenum">
              <a:t>34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CasetăText 4"/>
          <p:cNvSpPr/>
          <p:nvPr/>
        </p:nvSpPr>
        <p:spPr>
          <a:xfrm>
            <a:off x="109440" y="214560"/>
            <a:ext cx="11760120" cy="456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en-US" sz="2400" spc="-1" strike="noStrike">
                <a:solidFill>
                  <a:srgbClr val="002060"/>
                </a:solidFill>
                <a:latin typeface="Trebuchet MS"/>
                <a:ea typeface="Calibri"/>
              </a:rPr>
              <a:t>INTERVENȚII SECTORIALE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315" name="Dreptunghi 3"/>
          <p:cNvSpPr/>
          <p:nvPr/>
        </p:nvSpPr>
        <p:spPr>
          <a:xfrm>
            <a:off x="335520" y="861840"/>
            <a:ext cx="5760000" cy="5617080"/>
          </a:xfrm>
          <a:prstGeom prst="rect">
            <a:avLst/>
          </a:prstGeom>
          <a:gradFill rotWithShape="0">
            <a:gsLst>
              <a:gs pos="0">
                <a:srgbClr val="fef8f5"/>
              </a:gs>
              <a:gs pos="100000">
                <a:srgbClr val="f5c4a5"/>
              </a:gs>
            </a:gsLst>
            <a:lin ang="5400000"/>
          </a:gradFill>
          <a:ln w="0">
            <a:solidFill>
              <a:srgbClr val="052f61">
                <a:shade val="50000"/>
                <a:hueMod val="94000"/>
              </a:srgbClr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spcAft>
                <a:spcPts val="799"/>
              </a:spcAft>
              <a:buNone/>
            </a:pPr>
            <a:r>
              <a:rPr b="1" lang="ro-RO" sz="2400" spc="-1" strike="noStrike" u="sng">
                <a:solidFill>
                  <a:srgbClr val="ff0000"/>
                </a:solidFill>
                <a:uFillTx/>
                <a:latin typeface="Trebuchet MS"/>
                <a:ea typeface="Calibri"/>
              </a:rPr>
              <a:t>INTERVENȚII ÎN SECTORUL FRUCTE-LEGUME 8,6 milioane euro </a:t>
            </a:r>
            <a:endParaRPr b="0" lang="ro-RO" sz="2400" spc="-1" strike="noStrike">
              <a:latin typeface="Arial"/>
            </a:endParaRPr>
          </a:p>
          <a:p>
            <a:pPr>
              <a:lnSpc>
                <a:spcPct val="100000"/>
              </a:lnSpc>
              <a:spcAft>
                <a:spcPts val="799"/>
              </a:spcAft>
              <a:buNone/>
            </a:pPr>
            <a:r>
              <a:rPr b="1" lang="ro-RO" sz="2400" spc="-1" strike="noStrike" u="sng">
                <a:solidFill>
                  <a:srgbClr val="ff0000"/>
                </a:solidFill>
                <a:uFillTx/>
                <a:latin typeface="Trebuchet MS"/>
                <a:ea typeface="Calibri"/>
              </a:rPr>
              <a:t>pentru:</a:t>
            </a:r>
            <a:endParaRPr b="0" lang="ro-RO" sz="24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spcAft>
                <a:spcPts val="799"/>
              </a:spcAft>
              <a:buClr>
                <a:srgbClr val="000000"/>
              </a:buClr>
              <a:buFont typeface="Arial"/>
              <a:buChar char="•"/>
            </a:pPr>
            <a:r>
              <a:rPr b="1" lang="ro-RO" sz="2400" spc="-1" strike="noStrike">
                <a:solidFill>
                  <a:srgbClr val="000000"/>
                </a:solidFill>
                <a:latin typeface="Trebuchet MS"/>
                <a:ea typeface="Times New Roman"/>
              </a:rPr>
              <a:t>Investiții în active corporale și necorporale, cercetare și producție experimentală</a:t>
            </a:r>
            <a:endParaRPr b="0" lang="ro-RO" sz="24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spcAft>
                <a:spcPts val="799"/>
              </a:spcAft>
              <a:buClr>
                <a:srgbClr val="000000"/>
              </a:buClr>
              <a:buFont typeface="Arial"/>
              <a:buChar char="•"/>
            </a:pPr>
            <a:r>
              <a:rPr b="1" lang="ro-RO" sz="2400" spc="-1" strike="noStrike">
                <a:solidFill>
                  <a:srgbClr val="000000"/>
                </a:solidFill>
                <a:latin typeface="Trebuchet MS"/>
                <a:ea typeface="Times New Roman"/>
              </a:rPr>
              <a:t>Acțiuni pentru îmbunătățirea sustenabilității și a eficienței transportării și depozitării</a:t>
            </a:r>
            <a:endParaRPr b="0" lang="ro-RO" sz="24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o-RO" sz="2400" spc="-1" strike="noStrike">
                <a:solidFill>
                  <a:srgbClr val="000000"/>
                </a:solidFill>
                <a:latin typeface="Trebuchet MS"/>
                <a:ea typeface="Times New Roman"/>
              </a:rPr>
              <a:t>Acțiuni de atenuare a schimbărilor climatice și de adaptare la acestea</a:t>
            </a:r>
            <a:endParaRPr b="0" lang="ro-RO" sz="24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o-RO" sz="2400" spc="-1" strike="noStrike">
                <a:solidFill>
                  <a:srgbClr val="000000"/>
                </a:solidFill>
                <a:latin typeface="Trebuchet MS"/>
                <a:ea typeface="Times New Roman"/>
              </a:rPr>
              <a:t>Măsuri de prevenire și gestionare a crizelor pe piața fructelor și legumelor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316" name="Dreptunghi 5"/>
          <p:cNvSpPr/>
          <p:nvPr/>
        </p:nvSpPr>
        <p:spPr>
          <a:xfrm>
            <a:off x="6558840" y="861480"/>
            <a:ext cx="5097600" cy="4821120"/>
          </a:xfrm>
          <a:prstGeom prst="rect">
            <a:avLst/>
          </a:prstGeom>
          <a:gradFill rotWithShape="0">
            <a:gsLst>
              <a:gs pos="0">
                <a:srgbClr val="f8fcf2"/>
              </a:gs>
              <a:gs pos="100000">
                <a:srgbClr val="c0e786"/>
              </a:gs>
            </a:gsLst>
            <a:lin ang="5400000"/>
          </a:gradFill>
          <a:ln w="0">
            <a:solidFill>
              <a:srgbClr val="052f61">
                <a:shade val="50000"/>
                <a:hueMod val="94000"/>
              </a:srgbClr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ro-RO" sz="2400" spc="-1" strike="noStrike" u="sng">
                <a:solidFill>
                  <a:srgbClr val="ff0000"/>
                </a:solidFill>
                <a:uFillTx/>
                <a:latin typeface="Trebuchet MS"/>
                <a:ea typeface="Times New Roman"/>
              </a:rPr>
              <a:t>INTERVENȚII ÎN SECTORUL VITIVINICOL 41,5 milioane euro pentru:</a:t>
            </a:r>
            <a:endParaRPr b="0" lang="ro-RO" sz="2400" spc="-1" strike="noStrike">
              <a:latin typeface="Arial"/>
            </a:endParaRPr>
          </a:p>
          <a:p>
            <a:pPr marL="285840" indent="-285840" algn="just">
              <a:lnSpc>
                <a:spcPct val="107000"/>
              </a:lnSpc>
              <a:spcAft>
                <a:spcPts val="799"/>
              </a:spcAft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1" lang="ro-RO" sz="2400" spc="-1" strike="noStrike">
                <a:solidFill>
                  <a:srgbClr val="000000"/>
                </a:solidFill>
                <a:latin typeface="Trebuchet MS"/>
                <a:ea typeface="Times New Roman"/>
              </a:rPr>
              <a:t>Restructurarea și reconversia plantațiilor viticole</a:t>
            </a:r>
            <a:endParaRPr b="0" lang="ro-RO" sz="2400" spc="-1" strike="noStrike">
              <a:latin typeface="Arial"/>
            </a:endParaRPr>
          </a:p>
          <a:p>
            <a:pPr marL="285840" indent="-285840" algn="just">
              <a:lnSpc>
                <a:spcPct val="107000"/>
              </a:lnSpc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1" lang="ro-RO" sz="2400" spc="-1" strike="noStrike">
                <a:solidFill>
                  <a:srgbClr val="000000"/>
                </a:solidFill>
                <a:latin typeface="Trebuchet MS"/>
                <a:ea typeface="Times New Roman"/>
              </a:rPr>
              <a:t>Investiții în active corporale și necorporale</a:t>
            </a:r>
            <a:endParaRPr b="0" lang="ro-RO" sz="2400" spc="-1" strike="noStrike">
              <a:latin typeface="Arial"/>
            </a:endParaRPr>
          </a:p>
          <a:p>
            <a:pPr marL="285840" indent="-285840" algn="just">
              <a:lnSpc>
                <a:spcPct val="110000"/>
              </a:lnSpc>
              <a:spcAft>
                <a:spcPts val="799"/>
              </a:spcAft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1" lang="ro-RO" sz="2400" spc="-1" strike="noStrike">
                <a:solidFill>
                  <a:srgbClr val="000000"/>
                </a:solidFill>
                <a:latin typeface="Trebuchet MS"/>
                <a:ea typeface="Times New Roman"/>
              </a:rPr>
              <a:t>Asigurarea recoltelor</a:t>
            </a:r>
            <a:endParaRPr b="0" lang="ro-RO" sz="24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1" lang="ro-RO" sz="2400" spc="-1" strike="noStrike">
                <a:solidFill>
                  <a:srgbClr val="000000"/>
                </a:solidFill>
                <a:latin typeface="Trebuchet MS"/>
                <a:ea typeface="Times New Roman"/>
              </a:rPr>
              <a:t>Investiții în active corporale și necorporale menite șă sporească </a:t>
            </a:r>
            <a:endParaRPr b="0" lang="ro-RO" sz="24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1" lang="ro-RO" sz="2400" spc="-1" strike="noStrike">
                <a:solidFill>
                  <a:srgbClr val="000000"/>
                </a:solidFill>
                <a:latin typeface="Trebuchet MS"/>
                <a:ea typeface="Times New Roman"/>
              </a:rPr>
              <a:t>durabilitatea producției de vin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32926BE0-6D31-49B6-8C51-7D9A089B6FA0}" type="slidenum">
              <a:t>35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CasetăText 4"/>
          <p:cNvSpPr/>
          <p:nvPr/>
        </p:nvSpPr>
        <p:spPr>
          <a:xfrm>
            <a:off x="109440" y="214560"/>
            <a:ext cx="1176012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0000"/>
                </a:solidFill>
                <a:latin typeface="Trebuchet MS"/>
                <a:ea typeface="Calibri"/>
              </a:rPr>
              <a:t>INSTRUMENTUL DE SPRIJIN AL FERMIERILOR 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0000"/>
                </a:solidFill>
                <a:latin typeface="Trebuchet MS"/>
                <a:ea typeface="Calibri"/>
              </a:rPr>
              <a:t>AFECTAȚI DE PIERDERI ALE PRODUCȚIEI AGRICOLE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318" name="Dreptunghi: colț îndoit 8"/>
          <p:cNvSpPr/>
          <p:nvPr/>
        </p:nvSpPr>
        <p:spPr>
          <a:xfrm>
            <a:off x="255240" y="1197720"/>
            <a:ext cx="2772360" cy="2806200"/>
          </a:xfrm>
          <a:prstGeom prst="foldedCorner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e87d37"/>
              </a:gs>
            </a:gsLst>
            <a:path path="circle">
              <a:fillToRect l="50000" t="0" r="50000" b="100000"/>
            </a:path>
          </a:gradFill>
          <a:ln cap="rnd">
            <a:solidFill>
              <a:srgbClr val="03304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US" sz="4000" spc="-1" strike="noStrike">
                <a:solidFill>
                  <a:srgbClr val="000000"/>
                </a:solidFill>
                <a:latin typeface="Century Gothic"/>
              </a:rPr>
              <a:t>2023-2027</a:t>
            </a:r>
            <a:endParaRPr b="0" lang="ro-RO" sz="4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ro-RO" sz="4000" spc="-1" strike="noStrike">
                <a:solidFill>
                  <a:srgbClr val="ff0000"/>
                </a:solidFill>
                <a:latin typeface="Trebuchet MS"/>
                <a:ea typeface="Calibri"/>
              </a:rPr>
              <a:t>391,4 milioane euro</a:t>
            </a:r>
            <a:endParaRPr b="0" lang="ro-RO" sz="4000" spc="-1" strike="noStrike">
              <a:latin typeface="Arial"/>
            </a:endParaRPr>
          </a:p>
        </p:txBody>
      </p:sp>
      <p:sp>
        <p:nvSpPr>
          <p:cNvPr id="319" name="Săgeată: dreapta vărgată 9"/>
          <p:cNvSpPr/>
          <p:nvPr/>
        </p:nvSpPr>
        <p:spPr>
          <a:xfrm>
            <a:off x="2974320" y="1400760"/>
            <a:ext cx="700920" cy="2643480"/>
          </a:xfrm>
          <a:prstGeom prst="striped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ecf4fe"/>
              </a:gs>
              <a:gs pos="100000">
                <a:srgbClr val="509cf6"/>
              </a:gs>
            </a:gsLst>
            <a:lin ang="5400000"/>
          </a:gradFill>
          <a:ln cap="rnd">
            <a:solidFill>
              <a:srgbClr val="03304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20" name="Dreptunghi 1"/>
          <p:cNvSpPr/>
          <p:nvPr/>
        </p:nvSpPr>
        <p:spPr>
          <a:xfrm>
            <a:off x="3621960" y="1197720"/>
            <a:ext cx="7759800" cy="3360240"/>
          </a:xfrm>
          <a:prstGeom prst="rect">
            <a:avLst/>
          </a:prstGeom>
          <a:noFill/>
          <a:ln w="0">
            <a:solidFill>
              <a:srgbClr val="052f61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7000"/>
              </a:lnSpc>
              <a:spcAft>
                <a:spcPts val="799"/>
              </a:spcAft>
              <a:buNone/>
            </a:pPr>
            <a:r>
              <a:rPr b="0" lang="ro-RO" sz="1600" spc="-1" strike="noStrike">
                <a:solidFill>
                  <a:srgbClr val="002060"/>
                </a:solidFill>
                <a:latin typeface="Trebuchet MS"/>
                <a:ea typeface="Calibri"/>
              </a:rPr>
              <a:t>MADR, a prevăzut în Planul Național Strategic 2023-2027 două forme de sprijin în sumă totală de </a:t>
            </a:r>
            <a:r>
              <a:rPr b="1" lang="ro-RO" sz="1600" spc="-1" strike="noStrike">
                <a:solidFill>
                  <a:srgbClr val="ff0000"/>
                </a:solidFill>
                <a:latin typeface="Trebuchet MS"/>
                <a:ea typeface="Calibri"/>
              </a:rPr>
              <a:t>391,4 milioane euro</a:t>
            </a:r>
            <a:r>
              <a:rPr b="0" lang="ro-RO" sz="1600" spc="-1" strike="noStrike">
                <a:solidFill>
                  <a:srgbClr val="002060"/>
                </a:solidFill>
                <a:latin typeface="Trebuchet MS"/>
                <a:ea typeface="Calibri"/>
              </a:rPr>
              <a:t>, astfel:</a:t>
            </a:r>
            <a:endParaRPr b="0" lang="ro-RO" sz="1600" spc="-1" strike="noStrike">
              <a:latin typeface="Arial"/>
            </a:endParaRPr>
          </a:p>
          <a:p>
            <a:pPr marL="343080" indent="-343080" algn="just">
              <a:lnSpc>
                <a:spcPct val="107000"/>
              </a:lnSpc>
              <a:spcAft>
                <a:spcPts val="601"/>
              </a:spcAft>
              <a:buClr>
                <a:srgbClr val="ff0000"/>
              </a:buClr>
              <a:buFont typeface="Century Gothic"/>
              <a:buAutoNum type="alphaUcPeriod"/>
            </a:pPr>
            <a:r>
              <a:rPr b="1" lang="ro-RO" sz="1600" spc="-1" strike="noStrike">
                <a:solidFill>
                  <a:srgbClr val="ff0000"/>
                </a:solidFill>
                <a:latin typeface="Trebuchet MS"/>
                <a:ea typeface="Calibri"/>
              </a:rPr>
              <a:t>24,1 milioane euro</a:t>
            </a:r>
            <a:r>
              <a:rPr b="0" lang="ro-RO" sz="1600" spc="-1" strike="noStrike">
                <a:solidFill>
                  <a:srgbClr val="002060"/>
                </a:solidFill>
                <a:latin typeface="Trebuchet MS"/>
                <a:ea typeface="Calibri"/>
              </a:rPr>
              <a:t>, sprijin acordat fermierilor pentru subvenționarea primelor de asigurare</a:t>
            </a:r>
            <a:endParaRPr b="0" lang="ro-RO" sz="1600" spc="-1" strike="noStrike">
              <a:latin typeface="Arial"/>
            </a:endParaRPr>
          </a:p>
          <a:p>
            <a:pPr marL="343080" indent="-343080" algn="just">
              <a:lnSpc>
                <a:spcPct val="107000"/>
              </a:lnSpc>
              <a:spcAft>
                <a:spcPts val="601"/>
              </a:spcAft>
              <a:buClr>
                <a:srgbClr val="ff0000"/>
              </a:buClr>
              <a:buFont typeface="Century Gothic"/>
              <a:buAutoNum type="alphaUcPeriod"/>
            </a:pPr>
            <a:r>
              <a:rPr b="1" lang="ro-RO" sz="1600" spc="-1" strike="noStrike">
                <a:solidFill>
                  <a:srgbClr val="ff0000"/>
                </a:solidFill>
                <a:latin typeface="Trebuchet MS"/>
                <a:ea typeface="Calibri"/>
              </a:rPr>
              <a:t>367,3 milioane euro</a:t>
            </a:r>
            <a:r>
              <a:rPr b="0" lang="ro-RO" sz="1600" spc="-1" strike="noStrike">
                <a:solidFill>
                  <a:srgbClr val="002060"/>
                </a:solidFill>
                <a:latin typeface="Trebuchet MS"/>
                <a:ea typeface="Calibri"/>
              </a:rPr>
              <a:t>, sprijin acordat fermierilor afectați de pierderi ale producției agricole ca urmare a fenomenelor climatice nefavorabile, constituit din:</a:t>
            </a:r>
            <a:endParaRPr b="0" lang="ro-RO" sz="1600" spc="-1" strike="noStrike">
              <a:latin typeface="Arial"/>
            </a:endParaRPr>
          </a:p>
          <a:p>
            <a:pPr lvl="1" marL="743040" indent="-285840" algn="just">
              <a:lnSpc>
                <a:spcPct val="107000"/>
              </a:lnSpc>
              <a:spcAft>
                <a:spcPts val="601"/>
              </a:spcAft>
              <a:buClr>
                <a:srgbClr val="002060"/>
              </a:buClr>
              <a:buFont typeface="Century Gothic"/>
              <a:buAutoNum type="alphaLcPeriod"/>
            </a:pPr>
            <a:r>
              <a:rPr b="0" lang="ro-RO" sz="1600" spc="-1" strike="noStrike">
                <a:solidFill>
                  <a:srgbClr val="002060"/>
                </a:solidFill>
                <a:latin typeface="Trebuchet MS"/>
                <a:ea typeface="Calibri"/>
              </a:rPr>
              <a:t>procent de 3% din plățile directe anuale cuvenite fermierilor în perioada 2023-2027 de până la 293,5 milioane euro;</a:t>
            </a:r>
            <a:endParaRPr b="0" lang="ro-RO" sz="1600" spc="-1" strike="noStrike">
              <a:latin typeface="Arial"/>
            </a:endParaRPr>
          </a:p>
          <a:p>
            <a:pPr lvl="1" marL="743040" indent="-285840" algn="just">
              <a:lnSpc>
                <a:spcPct val="107000"/>
              </a:lnSpc>
              <a:spcAft>
                <a:spcPts val="601"/>
              </a:spcAft>
              <a:buClr>
                <a:srgbClr val="002060"/>
              </a:buClr>
              <a:buFont typeface="Century Gothic"/>
              <a:buAutoNum type="alphaLcPeriod"/>
            </a:pPr>
            <a:r>
              <a:rPr b="0" lang="ro-RO" sz="1600" spc="-1" strike="noStrike">
                <a:solidFill>
                  <a:srgbClr val="002060"/>
                </a:solidFill>
                <a:latin typeface="Trebuchet MS"/>
                <a:ea typeface="Calibri"/>
              </a:rPr>
              <a:t>contribuția FEADR în sumă totală de 62,4 milioane euro;</a:t>
            </a:r>
            <a:endParaRPr b="0" lang="ro-RO" sz="1600" spc="-1" strike="noStrike">
              <a:latin typeface="Arial"/>
            </a:endParaRPr>
          </a:p>
          <a:p>
            <a:pPr lvl="1" marL="743040" indent="-285840" algn="just">
              <a:lnSpc>
                <a:spcPct val="107000"/>
              </a:lnSpc>
              <a:spcAft>
                <a:spcPts val="601"/>
              </a:spcAft>
              <a:buClr>
                <a:srgbClr val="002060"/>
              </a:buClr>
              <a:buFont typeface="Century Gothic"/>
              <a:buAutoNum type="alphaLcPeriod"/>
            </a:pPr>
            <a:r>
              <a:rPr b="0" lang="ro-RO" sz="1600" spc="-1" strike="noStrike">
                <a:solidFill>
                  <a:srgbClr val="002060"/>
                </a:solidFill>
                <a:latin typeface="Trebuchet MS"/>
                <a:ea typeface="Calibri"/>
              </a:rPr>
              <a:t>contribuția de la bugetul național în sumă de 11,5 milioane euro.</a:t>
            </a:r>
            <a:endParaRPr b="0" lang="ro-RO" sz="1600" spc="-1" strike="noStrike">
              <a:latin typeface="Arial"/>
            </a:endParaRPr>
          </a:p>
        </p:txBody>
      </p:sp>
      <p:sp>
        <p:nvSpPr>
          <p:cNvPr id="321" name="Dreptunghi 2"/>
          <p:cNvSpPr/>
          <p:nvPr/>
        </p:nvSpPr>
        <p:spPr>
          <a:xfrm>
            <a:off x="255240" y="4175280"/>
            <a:ext cx="3139560" cy="2529720"/>
          </a:xfrm>
          <a:prstGeom prst="rect">
            <a:avLst/>
          </a:prstGeom>
          <a:gradFill rotWithShape="0">
            <a:gsLst>
              <a:gs pos="0">
                <a:srgbClr val="fef8f5"/>
              </a:gs>
              <a:gs pos="100000">
                <a:srgbClr val="f5c4a5"/>
              </a:gs>
            </a:gsLst>
            <a:lin ang="5400000"/>
          </a:gradFill>
          <a:ln w="0">
            <a:solidFill>
              <a:srgbClr val="052f61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en-US" sz="2000" spc="-1" strike="noStrike">
                <a:solidFill>
                  <a:srgbClr val="c00000"/>
                </a:solidFill>
                <a:latin typeface="Trebuchet MS"/>
                <a:ea typeface="Calibri"/>
              </a:rPr>
              <a:t>I</a:t>
            </a:r>
            <a:r>
              <a:rPr b="0" lang="ro-RO" sz="2000" spc="-1" strike="noStrike">
                <a:solidFill>
                  <a:srgbClr val="c00000"/>
                </a:solidFill>
                <a:latin typeface="Trebuchet MS"/>
                <a:ea typeface="Calibri"/>
              </a:rPr>
              <a:t>nstrumentul de sprijin va face obiectul unui act normativ care va reglementa înființarea </a:t>
            </a:r>
            <a:r>
              <a:rPr b="1" lang="ro-RO" sz="2000" spc="-1" strike="noStrike">
                <a:solidFill>
                  <a:srgbClr val="c00000"/>
                </a:solidFill>
                <a:latin typeface="Trebuchet MS"/>
                <a:ea typeface="Calibri"/>
              </a:rPr>
              <a:t>Comitetului de Gestionare a Riscului</a:t>
            </a:r>
            <a:r>
              <a:rPr b="0" lang="ro-RO" sz="2000" spc="-1" strike="noStrike">
                <a:solidFill>
                  <a:srgbClr val="c00000"/>
                </a:solidFill>
                <a:latin typeface="Trebuchet MS"/>
                <a:ea typeface="Calibri"/>
              </a:rPr>
              <a:t> și a </a:t>
            </a:r>
            <a:r>
              <a:rPr b="1" lang="ro-RO" sz="2000" spc="-1" strike="noStrike">
                <a:solidFill>
                  <a:srgbClr val="c00000"/>
                </a:solidFill>
                <a:latin typeface="Trebuchet MS"/>
                <a:ea typeface="Calibri"/>
              </a:rPr>
              <a:t>Fondului de risc din agricultură</a:t>
            </a:r>
            <a:endParaRPr b="0" lang="ro-RO" sz="2000" spc="-1" strike="noStrike">
              <a:latin typeface="Arial"/>
            </a:endParaRPr>
          </a:p>
        </p:txBody>
      </p:sp>
      <p:sp>
        <p:nvSpPr>
          <p:cNvPr id="322" name="Dreptunghi 5"/>
          <p:cNvSpPr/>
          <p:nvPr/>
        </p:nvSpPr>
        <p:spPr>
          <a:xfrm>
            <a:off x="3675240" y="4734000"/>
            <a:ext cx="7173360" cy="1614960"/>
          </a:xfrm>
          <a:prstGeom prst="rect">
            <a:avLst/>
          </a:prstGeom>
          <a:solidFill>
            <a:srgbClr val="ffe593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ro-RO" sz="2000" spc="-1" strike="noStrike">
                <a:solidFill>
                  <a:srgbClr val="002060"/>
                </a:solidFill>
                <a:latin typeface="Trebuchet MS"/>
                <a:ea typeface="Calibri"/>
              </a:rPr>
              <a:t>I</a:t>
            </a:r>
            <a:r>
              <a:rPr b="0" lang="ro-RO" sz="2000" spc="-1" strike="noStrike">
                <a:solidFill>
                  <a:srgbClr val="002060"/>
                </a:solidFill>
                <a:latin typeface="Trebuchet MS"/>
                <a:ea typeface="Calibri"/>
              </a:rPr>
              <a:t>mplementarea </a:t>
            </a:r>
            <a:r>
              <a:rPr b="1" lang="ro-RO" sz="2000" spc="-1" strike="noStrike">
                <a:solidFill>
                  <a:srgbClr val="002060"/>
                </a:solidFill>
                <a:latin typeface="Trebuchet MS"/>
                <a:ea typeface="Calibri"/>
              </a:rPr>
              <a:t>I</a:t>
            </a:r>
            <a:r>
              <a:rPr b="1" i="1" lang="ro-RO" sz="2000" spc="-1" strike="noStrike">
                <a:solidFill>
                  <a:srgbClr val="002060"/>
                </a:solidFill>
                <a:latin typeface="Trebuchet MS"/>
                <a:ea typeface="Calibri"/>
              </a:rPr>
              <a:t>nstrumentului de sprijin al fermierilor afectați de pierderi ale producției agricole</a:t>
            </a:r>
            <a:r>
              <a:rPr b="0" i="1" lang="ro-RO" sz="2000" spc="-1" strike="noStrike">
                <a:solidFill>
                  <a:srgbClr val="002060"/>
                </a:solidFill>
                <a:latin typeface="Trebuchet MS"/>
                <a:ea typeface="Calibri"/>
              </a:rPr>
              <a:t> </a:t>
            </a:r>
            <a:r>
              <a:rPr b="0" lang="ro-RO" sz="2000" spc="-1" strike="noStrike">
                <a:solidFill>
                  <a:srgbClr val="002060"/>
                </a:solidFill>
                <a:latin typeface="Trebuchet MS"/>
                <a:ea typeface="Calibri"/>
              </a:rPr>
              <a:t>din cadrul PNS are în vedere  degrevarea bugetului de stat de viitoare obligații financiare către fermieri, rezultate în cazul fenomenelor de calamitare a producției agricole</a:t>
            </a:r>
            <a:endParaRPr b="0" lang="ro-RO" sz="2000" spc="-1" strike="noStrike">
              <a:latin typeface="Aria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A78F1421-470B-4961-808E-ED7ADB6F534C}" type="slidenum">
              <a:t>36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CasetăText 4"/>
          <p:cNvSpPr/>
          <p:nvPr/>
        </p:nvSpPr>
        <p:spPr>
          <a:xfrm>
            <a:off x="215640" y="133560"/>
            <a:ext cx="1176012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0000"/>
                </a:solidFill>
                <a:latin typeface="Trebuchet MS"/>
                <a:ea typeface="Calibri"/>
              </a:rPr>
              <a:t>INSTRUMENTUL DE SPRIJIN AL FERMIERILOR 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0000"/>
                </a:solidFill>
                <a:latin typeface="Trebuchet MS"/>
                <a:ea typeface="Calibri"/>
              </a:rPr>
              <a:t>AFECTAȚI DE PIERDERI ALE PRODUCȚIEI AGRICOLE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324" name="Dreptunghi: colț îndoit 8"/>
          <p:cNvSpPr/>
          <p:nvPr/>
        </p:nvSpPr>
        <p:spPr>
          <a:xfrm>
            <a:off x="245160" y="1165320"/>
            <a:ext cx="2154240" cy="4240080"/>
          </a:xfrm>
          <a:prstGeom prst="foldedCorner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e87d37"/>
              </a:gs>
            </a:gsLst>
            <a:path path="circle">
              <a:fillToRect l="50000" t="0" r="50000" b="100000"/>
            </a:path>
          </a:gradFill>
          <a:ln cap="rnd">
            <a:solidFill>
              <a:srgbClr val="03304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002060"/>
                </a:solidFill>
                <a:latin typeface="Trebuchet MS"/>
                <a:ea typeface="Calibri"/>
              </a:rPr>
              <a:t>Calendarul propus pentru realizarea </a:t>
            </a:r>
            <a:r>
              <a:rPr b="1" i="1" lang="ro-RO" sz="2400" spc="-1" strike="noStrike">
                <a:solidFill>
                  <a:srgbClr val="002060"/>
                </a:solidFill>
                <a:latin typeface="Trebuchet MS"/>
                <a:ea typeface="Calibri"/>
              </a:rPr>
              <a:t>Instrumentului de sprijin al fermierilor afectați de pierderi ale producției agricole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325" name="Săgeată: dreapta vărgată 9"/>
          <p:cNvSpPr/>
          <p:nvPr/>
        </p:nvSpPr>
        <p:spPr>
          <a:xfrm>
            <a:off x="2309760" y="1658520"/>
            <a:ext cx="700920" cy="2643480"/>
          </a:xfrm>
          <a:prstGeom prst="striped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ecf4fe"/>
              </a:gs>
              <a:gs pos="100000">
                <a:srgbClr val="509cf6"/>
              </a:gs>
            </a:gsLst>
            <a:lin ang="5400000"/>
          </a:gradFill>
          <a:ln cap="rnd">
            <a:solidFill>
              <a:srgbClr val="03304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aphicFrame>
        <p:nvGraphicFramePr>
          <p:cNvPr id="326" name="Tabel 2"/>
          <p:cNvGraphicFramePr/>
          <p:nvPr/>
        </p:nvGraphicFramePr>
        <p:xfrm>
          <a:off x="3078360" y="964800"/>
          <a:ext cx="9113400" cy="2783880"/>
        </p:xfrm>
        <a:graphic>
          <a:graphicData uri="http://schemas.openxmlformats.org/drawingml/2006/table">
            <a:tbl>
              <a:tblPr/>
              <a:tblGrid>
                <a:gridCol w="6201000"/>
                <a:gridCol w="2912400"/>
              </a:tblGrid>
              <a:tr h="520920">
                <a:tc>
                  <a:txBody>
                    <a:bodyPr lIns="29160" rIns="29160" tIns="0" bIns="0" anchor="t">
                      <a:noAutofit/>
                    </a:bodyPr>
                    <a:p>
                      <a:pPr marL="228600" indent="-228600" algn="just">
                        <a:lnSpc>
                          <a:spcPct val="107000"/>
                        </a:lnSpc>
                        <a:spcAft>
                          <a:spcPts val="799"/>
                        </a:spcAft>
                        <a:buClr>
                          <a:srgbClr val="002060"/>
                        </a:buClr>
                        <a:buFont typeface="Century Gothic"/>
                        <a:buAutoNum type="arabicPeriod"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Crearea cadrului legislativ pentru înființarea Comitetului de Gestionare a Riscului din agricultură și a Fondului de risc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t" marL="29160" marR="29160">
                    <a:noFill/>
                  </a:tcPr>
                </a:tc>
                <a:tc>
                  <a:txBody>
                    <a:bodyPr lIns="29160" rIns="29160" tIns="0" bIns="0" anchor="t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Trimestrul I 2023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t" marL="29160" marR="29160">
                    <a:noFill/>
                  </a:tcPr>
                </a:tc>
              </a:tr>
              <a:tr h="1562040">
                <a:tc>
                  <a:txBody>
                    <a:bodyPr lIns="29160" rIns="29160" tIns="0" bIns="0" anchor="t">
                      <a:noAutofit/>
                    </a:bodyPr>
                    <a:p>
                      <a:pPr algn="just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  <a:tabLst>
                          <a:tab algn="l" pos="0"/>
                        </a:tabLst>
                      </a:pPr>
                      <a:r>
                        <a:rPr b="0" lang="en-US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2. </a:t>
                      </a: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Posibilitatea de derulare de către APIA a unei proceduri de achiziție publică pentru realizarea caietului de sarcini pentru elaborarea softului necesar pentru digitalizarea informațiilor privind fenomenele climatice, gradul de afectare a producțiilor agricole precum și a altor aspecte relevante pentru implementarea instrumentului de sprijin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t" marL="29160" marR="29160">
                    <a:noFill/>
                  </a:tcPr>
                </a:tc>
                <a:tc>
                  <a:txBody>
                    <a:bodyPr lIns="29160" rIns="29160" tIns="0" bIns="0" anchor="t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ianuarie 2023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t" marL="29160" marR="29160">
                    <a:noFill/>
                  </a:tcPr>
                </a:tc>
              </a:tr>
              <a:tr h="3505320">
                <a:tc>
                  <a:txBody>
                    <a:bodyPr lIns="29160" rIns="29160" tIns="0" bIns="0" anchor="t">
                      <a:noAutofit/>
                    </a:bodyPr>
                    <a:p>
                      <a:pPr algn="just">
                        <a:lnSpc>
                          <a:spcPct val="107000"/>
                        </a:lnSpc>
                        <a:spcAft>
                          <a:spcPts val="601"/>
                        </a:spcAft>
                        <a:buNone/>
                        <a:tabLst>
                          <a:tab algn="l" pos="0"/>
                        </a:tabLst>
                      </a:pPr>
                      <a:r>
                        <a:rPr b="0" lang="en-US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3. </a:t>
                      </a: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Elaborarea legislației pentru stabilirea: 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lvl="1" marL="685800" indent="-228600" algn="just">
                        <a:lnSpc>
                          <a:spcPct val="107000"/>
                        </a:lnSpc>
                        <a:spcAft>
                          <a:spcPts val="601"/>
                        </a:spcAft>
                        <a:buClr>
                          <a:srgbClr val="002060"/>
                        </a:buClr>
                        <a:buFont typeface="Century Gothic"/>
                        <a:buAutoNum type="arabicPeriod"/>
                        <a:tabLst>
                          <a:tab algn="l" pos="0"/>
                        </a:tabLst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Tipurilor de riscuri eligibile și acoperirea acestora prin instrumentul de sprijin 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lvl="1" marL="685800" indent="-228600" algn="just">
                        <a:lnSpc>
                          <a:spcPct val="107000"/>
                        </a:lnSpc>
                        <a:spcAft>
                          <a:spcPts val="601"/>
                        </a:spcAft>
                        <a:buClr>
                          <a:srgbClr val="002060"/>
                        </a:buClr>
                        <a:buFont typeface="Century Gothic"/>
                        <a:buAutoNum type="arabicPeriod"/>
                        <a:tabLst>
                          <a:tab algn="l" pos="0"/>
                        </a:tabLst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Normelor referitoare la constituirea și gestionarea riscurilor eligibile 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lvl="1" marL="685800" indent="-228600" algn="just">
                        <a:lnSpc>
                          <a:spcPct val="107000"/>
                        </a:lnSpc>
                        <a:spcAft>
                          <a:spcPts val="601"/>
                        </a:spcAft>
                        <a:buClr>
                          <a:srgbClr val="002060"/>
                        </a:buClr>
                        <a:buFont typeface="Century Gothic"/>
                        <a:buAutoNum type="arabicPeriod"/>
                        <a:tabLst>
                          <a:tab algn="l" pos="0"/>
                        </a:tabLst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Metodologiei de calcul a pierderilor și factorii declanșatori pentru compensarea pierderilor de producție 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601"/>
                        </a:spcAft>
                        <a:buNone/>
                        <a:tabLst>
                          <a:tab algn="l" pos="0"/>
                        </a:tabLst>
                      </a:pPr>
                      <a:r>
                        <a:rPr b="0" lang="en-US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4. </a:t>
                      </a: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Procedura de achiziție publică pentru elaborarea softului necesar APIA pentru digitalizarea sistemului de constatare, autorizarea și plată a despăgubirilor cuvenite fermierului din Fondul de risc 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601"/>
                        </a:spcAft>
                        <a:buNone/>
                        <a:tabLst>
                          <a:tab algn="l" pos="0"/>
                        </a:tabLst>
                      </a:pPr>
                      <a:r>
                        <a:rPr b="0" lang="en-US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5. </a:t>
                      </a: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Testarea sistemului informatic al APIA 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t" marL="29160" marR="29160">
                    <a:noFill/>
                  </a:tcPr>
                </a:tc>
                <a:tc>
                  <a:txBody>
                    <a:bodyPr lIns="29160" rIns="29160" tIns="0" bIns="0" anchor="t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Trimestrul I 2023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 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Trimestrul I 2023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Trimestrul II 2023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 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Trimestrul II 2023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 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  <a:ea typeface="Calibri"/>
                        </a:rPr>
                        <a:t>Trimestrul III 2023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t" marL="29160" marR="29160">
                    <a:noFill/>
                  </a:tcPr>
                </a:tc>
              </a:tr>
            </a:tbl>
          </a:graphicData>
        </a:graphic>
      </p:graphicFrame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3EC52EA2-5F86-4EE1-8CAD-381BEFB1C883}" type="slidenum">
              <a:t>37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CasetăText 4"/>
          <p:cNvSpPr/>
          <p:nvPr/>
        </p:nvSpPr>
        <p:spPr>
          <a:xfrm>
            <a:off x="109440" y="88560"/>
            <a:ext cx="1176012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0000"/>
                </a:solidFill>
                <a:latin typeface="Trebuchet MS"/>
                <a:ea typeface="Calibri"/>
              </a:rPr>
              <a:t>INSTRUMENTUL DE SPRIJIN AL FERMIERILOR 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ff0000"/>
                </a:solidFill>
                <a:latin typeface="Trebuchet MS"/>
                <a:ea typeface="Calibri"/>
              </a:rPr>
              <a:t>AFECTAȚI DE PIERDERI ALE PRODUCȚIEI AGRICOLE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328" name="Dreptunghi: colț îndoit 8"/>
          <p:cNvSpPr/>
          <p:nvPr/>
        </p:nvSpPr>
        <p:spPr>
          <a:xfrm>
            <a:off x="245160" y="1165320"/>
            <a:ext cx="2154240" cy="4240080"/>
          </a:xfrm>
          <a:prstGeom prst="foldedCorner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e87d37"/>
              </a:gs>
            </a:gsLst>
            <a:path path="circle">
              <a:fillToRect l="50000" t="0" r="50000" b="100000"/>
            </a:path>
          </a:gradFill>
          <a:ln cap="rnd">
            <a:solidFill>
              <a:srgbClr val="03304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  <a:buNone/>
            </a:pPr>
            <a:r>
              <a:rPr b="1" lang="ro-RO" sz="2400" spc="-1" strike="noStrike">
                <a:solidFill>
                  <a:srgbClr val="002060"/>
                </a:solidFill>
                <a:latin typeface="Trebuchet MS"/>
                <a:ea typeface="Calibri"/>
              </a:rPr>
              <a:t>Calendarul propus pentru realizarea </a:t>
            </a:r>
            <a:r>
              <a:rPr b="1" i="1" lang="ro-RO" sz="2400" spc="-1" strike="noStrike">
                <a:solidFill>
                  <a:srgbClr val="002060"/>
                </a:solidFill>
                <a:latin typeface="Trebuchet MS"/>
                <a:ea typeface="Calibri"/>
              </a:rPr>
              <a:t>Instrumentului de sprijin al fermierilor afectați de pierderi ale producției agricole</a:t>
            </a:r>
            <a:endParaRPr b="0" lang="ro-RO" sz="2400" spc="-1" strike="noStrike">
              <a:latin typeface="Arial"/>
            </a:endParaRPr>
          </a:p>
        </p:txBody>
      </p:sp>
      <p:sp>
        <p:nvSpPr>
          <p:cNvPr id="329" name="Săgeată: dreapta vărgată 9"/>
          <p:cNvSpPr/>
          <p:nvPr/>
        </p:nvSpPr>
        <p:spPr>
          <a:xfrm>
            <a:off x="2309760" y="1658520"/>
            <a:ext cx="700920" cy="2643480"/>
          </a:xfrm>
          <a:prstGeom prst="striped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ecf4fe"/>
              </a:gs>
              <a:gs pos="100000">
                <a:srgbClr val="509cf6"/>
              </a:gs>
            </a:gsLst>
            <a:lin ang="5400000"/>
          </a:gradFill>
          <a:ln cap="rnd">
            <a:solidFill>
              <a:srgbClr val="03304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aphicFrame>
        <p:nvGraphicFramePr>
          <p:cNvPr id="330" name="Tabel 1"/>
          <p:cNvGraphicFramePr/>
          <p:nvPr/>
        </p:nvGraphicFramePr>
        <p:xfrm>
          <a:off x="2853000" y="1011240"/>
          <a:ext cx="9016560" cy="5585760"/>
        </p:xfrm>
        <a:graphic>
          <a:graphicData uri="http://schemas.openxmlformats.org/drawingml/2006/table">
            <a:tbl>
              <a:tblPr/>
              <a:tblGrid>
                <a:gridCol w="6135120"/>
                <a:gridCol w="2881440"/>
              </a:tblGrid>
              <a:tr h="5586120">
                <a:tc>
                  <a:txBody>
                    <a:bodyPr lIns="57600" rIns="57600" tIns="0" bIns="0" anchor="t">
                      <a:noAutofit/>
                    </a:bodyPr>
                    <a:p>
                      <a:pPr algn="just">
                        <a:lnSpc>
                          <a:spcPct val="107000"/>
                        </a:lnSpc>
                        <a:spcAft>
                          <a:spcPts val="601"/>
                        </a:spcAft>
                        <a:buNone/>
                        <a:tabLst>
                          <a:tab algn="l" pos="0"/>
                        </a:tabLst>
                      </a:pPr>
                      <a:r>
                        <a:rPr b="0" lang="en-US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6. </a:t>
                      </a: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Demersuri necesare pentru facilitarea implementării instrumentului de sprijin: 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lvl="1" marL="743040" indent="-285840" algn="just">
                        <a:lnSpc>
                          <a:spcPct val="107000"/>
                        </a:lnSpc>
                        <a:spcAft>
                          <a:spcPts val="601"/>
                        </a:spcAft>
                        <a:buClr>
                          <a:srgbClr val="002060"/>
                        </a:buClr>
                        <a:buFont typeface="Century Gothic"/>
                        <a:buAutoNum type="alphaLcPeriod"/>
                        <a:tabLst>
                          <a:tab algn="l" pos="0"/>
                        </a:tabLst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Obținerea de informații privind plățile efectuate de societățile de asigurări fermierilor care au beneficiat de subvenționarea primelor de asigurare pentru secetă 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lvl="1" marL="743040" indent="-285840" algn="just">
                        <a:lnSpc>
                          <a:spcPct val="107000"/>
                        </a:lnSpc>
                        <a:spcAft>
                          <a:spcPts val="601"/>
                        </a:spcAft>
                        <a:buClr>
                          <a:srgbClr val="002060"/>
                        </a:buClr>
                        <a:buFont typeface="Century Gothic"/>
                        <a:buAutoNum type="alphaLcPeriod"/>
                        <a:tabLst>
                          <a:tab algn="l" pos="0"/>
                        </a:tabLst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Obținerea de informații de la fermierii înregistrați la APIA privind istoricul producțiilor, date statistice, etc. 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lvl="1" marL="743040" indent="-285840" algn="just">
                        <a:lnSpc>
                          <a:spcPct val="107000"/>
                        </a:lnSpc>
                        <a:spcAft>
                          <a:spcPts val="601"/>
                        </a:spcAft>
                        <a:buClr>
                          <a:srgbClr val="002060"/>
                        </a:buClr>
                        <a:buFont typeface="Century Gothic"/>
                        <a:buAutoNum type="alphaLcPeriod"/>
                        <a:tabLst>
                          <a:tab algn="l" pos="0"/>
                        </a:tabLst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Includerea în Cererea de plată a informării fermierilor cu privire la participarea la Fondul de risc și luarea la cunoștință cu privire la  reținerea contribuției aferente 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lvl="1" marL="743040" indent="-285840" algn="just">
                        <a:lnSpc>
                          <a:spcPct val="107000"/>
                        </a:lnSpc>
                        <a:spcAft>
                          <a:spcPts val="601"/>
                        </a:spcAft>
                        <a:buClr>
                          <a:srgbClr val="002060"/>
                        </a:buClr>
                        <a:buFont typeface="Century Gothic"/>
                        <a:buAutoNum type="alphaLcPeriod"/>
                        <a:tabLst>
                          <a:tab algn="l" pos="0"/>
                        </a:tabLst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Consultări cu Comisia Europeană, DG-Agri pentru clarificarea aplicării anumitor prevederi din Reg. Nr. 2115/2021 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lvl="1" marL="743040" indent="-285840" algn="just">
                        <a:lnSpc>
                          <a:spcPct val="107000"/>
                        </a:lnSpc>
                        <a:spcAft>
                          <a:spcPts val="601"/>
                        </a:spcAft>
                        <a:buClr>
                          <a:srgbClr val="002060"/>
                        </a:buClr>
                        <a:buFont typeface="Century Gothic"/>
                        <a:buAutoNum type="alphaLcPeriod"/>
                        <a:tabLst>
                          <a:tab algn="l" pos="0"/>
                        </a:tabLst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Demersuri pentru definirea unei polițe de asigurare unitare, în cazul secetei, pentru toate societățile de asigurare 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lvl="1" marL="743040" indent="-285840" algn="just">
                        <a:lnSpc>
                          <a:spcPct val="107000"/>
                        </a:lnSpc>
                        <a:spcAft>
                          <a:spcPts val="601"/>
                        </a:spcAft>
                        <a:buClr>
                          <a:srgbClr val="002060"/>
                        </a:buClr>
                        <a:buFont typeface="Century Gothic"/>
                        <a:buAutoNum type="alphaLcPeriod"/>
                        <a:tabLst>
                          <a:tab algn="l" pos="0"/>
                        </a:tabLst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Proceduri de informare a fermierilor cu privire la modul de funcționare a instrumentului de sprijin propus prin PNS – trimestrul II 202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t" marL="57600" marR="576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noFill/>
                  </a:tcPr>
                </a:tc>
                <a:tc>
                  <a:txBody>
                    <a:bodyPr lIns="57600" rIns="57600" tIns="0" bIns="0" anchor="t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 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ianuarie 2023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 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la depunerea Cererilor de plată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 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ianuarie 2023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 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februarie - martie 2023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februarie 2023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 </a:t>
                      </a:r>
                      <a:endParaRPr b="0" lang="ro-RO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buNone/>
                      </a:pPr>
                      <a:r>
                        <a:rPr b="0" lang="ro-RO" sz="1600" spc="-1" strike="noStrike">
                          <a:solidFill>
                            <a:srgbClr val="002060"/>
                          </a:solidFill>
                          <a:latin typeface="Trebuchet MS"/>
                        </a:rPr>
                        <a:t>Trimestrul II - III 2023</a:t>
                      </a:r>
                      <a:endParaRPr b="0" lang="ro-RO" sz="1600" spc="-1" strike="noStrike">
                        <a:latin typeface="Arial"/>
                      </a:endParaRPr>
                    </a:p>
                  </a:txBody>
                  <a:tcPr anchor="t" marL="57600" marR="576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3418F6EF-C905-4521-BDB8-DE558AC5659E}" type="slidenum">
              <a:t>38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CasetăText 2"/>
          <p:cNvSpPr/>
          <p:nvPr/>
        </p:nvSpPr>
        <p:spPr>
          <a:xfrm>
            <a:off x="375840" y="1208160"/>
            <a:ext cx="11298240" cy="1552680"/>
          </a:xfrm>
          <a:prstGeom prst="rect">
            <a:avLst/>
          </a:prstGeom>
          <a:noFill/>
          <a:ln w="0">
            <a:solidFill>
              <a:srgbClr val="052f61">
                <a:shade val="50000"/>
                <a:hueMod val="94000"/>
              </a:srgbClr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  <a:spcBef>
                <a:spcPts val="201"/>
              </a:spcBef>
              <a:spcAft>
                <a:spcPts val="201"/>
              </a:spcAft>
              <a:buNone/>
            </a:pPr>
            <a:r>
              <a:rPr b="1" lang="ro-RO" sz="3200" spc="-1" strike="noStrike">
                <a:solidFill>
                  <a:srgbClr val="000000"/>
                </a:solidFill>
                <a:latin typeface="Arial"/>
                <a:ea typeface="Times New Roman"/>
              </a:rPr>
              <a:t>Ajutorul național tranzitoriu (ANT) </a:t>
            </a:r>
            <a:r>
              <a:rPr b="1" lang="en-US" sz="3200" spc="-1" strike="noStrike">
                <a:solidFill>
                  <a:srgbClr val="000000"/>
                </a:solidFill>
                <a:latin typeface="Arial"/>
                <a:ea typeface="Times New Roman"/>
              </a:rPr>
              <a:t>de la </a:t>
            </a:r>
            <a:r>
              <a:rPr b="1" lang="en-US" sz="3200" spc="-1" strike="noStrike">
                <a:solidFill>
                  <a:srgbClr val="c00000"/>
                </a:solidFill>
                <a:latin typeface="Arial"/>
                <a:ea typeface="Times New Roman"/>
              </a:rPr>
              <a:t>bugetul na</a:t>
            </a:r>
            <a:r>
              <a:rPr b="1" lang="ro-RO" sz="3200" spc="-1" strike="noStrike">
                <a:solidFill>
                  <a:srgbClr val="c00000"/>
                </a:solidFill>
                <a:latin typeface="Arial"/>
                <a:ea typeface="Times New Roman"/>
              </a:rPr>
              <a:t>ț</a:t>
            </a:r>
            <a:r>
              <a:rPr b="1" lang="en-US" sz="3200" spc="-1" strike="noStrike">
                <a:solidFill>
                  <a:srgbClr val="c00000"/>
                </a:solidFill>
                <a:latin typeface="Arial"/>
                <a:ea typeface="Times New Roman"/>
              </a:rPr>
              <a:t>ional </a:t>
            </a:r>
            <a:r>
              <a:rPr b="0" lang="ro-RO" sz="3200" spc="-1" strike="noStrike">
                <a:solidFill>
                  <a:srgbClr val="000000"/>
                </a:solidFill>
                <a:latin typeface="Arial"/>
                <a:ea typeface="Times New Roman"/>
              </a:rPr>
              <a:t>continuă să fie o componentă importantă de sprijin pentru fermieri</a:t>
            </a:r>
            <a:r>
              <a:rPr b="0" lang="en-US" sz="3200" spc="-1" strike="noStrike">
                <a:solidFill>
                  <a:srgbClr val="000000"/>
                </a:solidFill>
                <a:latin typeface="Arial"/>
                <a:ea typeface="Times New Roman"/>
              </a:rPr>
              <a:t>.</a:t>
            </a:r>
            <a:endParaRPr b="0" lang="ro-RO" sz="3200" spc="-1" strike="noStrike">
              <a:latin typeface="Arial"/>
            </a:endParaRPr>
          </a:p>
        </p:txBody>
      </p:sp>
      <p:sp>
        <p:nvSpPr>
          <p:cNvPr id="332" name="CasetăText 4"/>
          <p:cNvSpPr/>
          <p:nvPr/>
        </p:nvSpPr>
        <p:spPr>
          <a:xfrm>
            <a:off x="109440" y="214560"/>
            <a:ext cx="1208232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en-US" sz="2400" spc="-1" strike="noStrike">
                <a:solidFill>
                  <a:srgbClr val="c00000"/>
                </a:solidFill>
                <a:latin typeface="Arial"/>
                <a:ea typeface="Times New Roman"/>
              </a:rPr>
              <a:t>AJUTOARELOR NAȚIONALE TRANZITORII </a:t>
            </a:r>
            <a:r>
              <a:rPr b="1" lang="en-US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COMPLEMENTAR</a:t>
            </a:r>
            <a:r>
              <a:rPr b="1" lang="ro-RO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r>
              <a:rPr b="1" lang="en-US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CU</a:t>
            </a:r>
            <a:r>
              <a:rPr b="1" lang="ro-RO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endParaRPr b="0" lang="ro-RO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INTERVENȚIILE DIN CADRUL PLANULUI STRATEGIC PAC</a:t>
            </a:r>
            <a:endParaRPr b="0" lang="ro-RO" sz="2400" spc="-1" strike="noStrike">
              <a:latin typeface="Arial"/>
            </a:endParaRPr>
          </a:p>
        </p:txBody>
      </p:sp>
      <p:graphicFrame>
        <p:nvGraphicFramePr>
          <p:cNvPr id="333" name="Tabel 7"/>
          <p:cNvGraphicFramePr/>
          <p:nvPr/>
        </p:nvGraphicFramePr>
        <p:xfrm>
          <a:off x="3551400" y="2894400"/>
          <a:ext cx="8123040" cy="3354840"/>
        </p:xfrm>
        <a:graphic>
          <a:graphicData uri="http://schemas.openxmlformats.org/drawingml/2006/table">
            <a:tbl>
              <a:tblPr/>
              <a:tblGrid>
                <a:gridCol w="8123400"/>
              </a:tblGrid>
              <a:tr h="395280">
                <a:tc>
                  <a:txBody>
                    <a:bodyPr lIns="4680" rIns="4680" tIns="468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ANT 1 – plată culturi în teren arabil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ctr" marL="4680" marR="468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gradFill rotWithShape="0">
                      <a:gsLst>
                        <a:gs pos="0">
                          <a:srgbClr val="fef8f5"/>
                        </a:gs>
                        <a:gs pos="100000">
                          <a:srgbClr val="f5c4a5"/>
                        </a:gs>
                      </a:gsLst>
                      <a:lin ang="5400000"/>
                    </a:gradFill>
                  </a:tcPr>
                </a:tc>
              </a:tr>
              <a:tr h="395280">
                <a:tc>
                  <a:txBody>
                    <a:bodyPr lIns="4680" rIns="4680" tIns="468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ANT 2,3 - plată decuplată pentru in și cânepă pentru fibră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ctr" marL="4680" marR="468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gradFill rotWithShape="0">
                      <a:gsLst>
                        <a:gs pos="0">
                          <a:srgbClr val="fef8f5"/>
                        </a:gs>
                        <a:gs pos="100000">
                          <a:srgbClr val="f5c4a5"/>
                        </a:gs>
                      </a:gsLst>
                      <a:lin ang="5400000"/>
                    </a:gradFill>
                  </a:tcPr>
                </a:tc>
              </a:tr>
              <a:tr h="395280">
                <a:tc>
                  <a:txBody>
                    <a:bodyPr lIns="4680" rIns="4680" tIns="468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ANT 4 - plată decuplată pentru tutun 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ctr" marL="4680" marR="468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gradFill rotWithShape="0">
                      <a:gsLst>
                        <a:gs pos="0">
                          <a:srgbClr val="fef8f5"/>
                        </a:gs>
                        <a:gs pos="100000">
                          <a:srgbClr val="f5c4a5"/>
                        </a:gs>
                      </a:gsLst>
                      <a:lin ang="5400000"/>
                    </a:gradFill>
                  </a:tcPr>
                </a:tc>
              </a:tr>
              <a:tr h="395280">
                <a:tc>
                  <a:txBody>
                    <a:bodyPr lIns="4680" rIns="4680" tIns="468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ANT 5 - plată decuplată pentru hamei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ctr" marL="4680" marR="468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gradFill rotWithShape="0">
                      <a:gsLst>
                        <a:gs pos="0">
                          <a:srgbClr val="fef8f5"/>
                        </a:gs>
                        <a:gs pos="100000">
                          <a:srgbClr val="f5c4a5"/>
                        </a:gs>
                      </a:gsLst>
                      <a:lin ang="5400000"/>
                    </a:gradFill>
                  </a:tcPr>
                </a:tc>
              </a:tr>
              <a:tr h="395280">
                <a:tc>
                  <a:txBody>
                    <a:bodyPr lIns="4680" rIns="4680" tIns="468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ANT 6 - plată decuplată pentru sfecla de zahăr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ctr" marL="4680" marR="468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gradFill rotWithShape="0">
                      <a:gsLst>
                        <a:gs pos="0">
                          <a:srgbClr val="fef8f5"/>
                        </a:gs>
                        <a:gs pos="100000">
                          <a:srgbClr val="f5c4a5"/>
                        </a:gs>
                      </a:gsLst>
                      <a:lin ang="5400000"/>
                    </a:gradFill>
                  </a:tcPr>
                </a:tc>
              </a:tr>
              <a:tr h="395280">
                <a:tc>
                  <a:txBody>
                    <a:bodyPr lIns="4680" rIns="4680" tIns="468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es-ES" sz="2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ANTZ 7 - lapte de vacă - plată decuplată de producție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ctr" marL="4680" marR="468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gradFill rotWithShape="0">
                      <a:gsLst>
                        <a:gs pos="0">
                          <a:srgbClr val="fef8f5"/>
                        </a:gs>
                        <a:gs pos="100000">
                          <a:srgbClr val="f5c4a5"/>
                        </a:gs>
                      </a:gsLst>
                      <a:lin ang="5400000"/>
                    </a:gradFill>
                  </a:tcPr>
                </a:tc>
              </a:tr>
              <a:tr h="736560">
                <a:tc>
                  <a:txBody>
                    <a:bodyPr lIns="4680" rIns="4680" tIns="468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ANTZ 8 - carne de vită și mânzat - plată decuplată de producție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ctr" marL="4680" marR="468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gradFill rotWithShape="0">
                      <a:gsLst>
                        <a:gs pos="0">
                          <a:srgbClr val="fef8f5"/>
                        </a:gs>
                        <a:gs pos="100000">
                          <a:srgbClr val="f5c4a5"/>
                        </a:gs>
                      </a:gsLst>
                      <a:lin ang="5400000"/>
                    </a:gradFill>
                  </a:tcPr>
                </a:tc>
              </a:tr>
              <a:tr h="736560">
                <a:tc>
                  <a:txBody>
                    <a:bodyPr lIns="4680" rIns="4680" tIns="468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o-RO" sz="2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ANTZ 9 - ovine și caprine femele - plată cuplată de producție</a:t>
                      </a:r>
                      <a:endParaRPr b="0" lang="ro-RO" sz="2400" spc="-1" strike="noStrike">
                        <a:latin typeface="Arial"/>
                      </a:endParaRPr>
                    </a:p>
                  </a:txBody>
                  <a:tcPr anchor="ctr" marL="4680" marR="468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gradFill rotWithShape="0">
                      <a:gsLst>
                        <a:gs pos="0">
                          <a:srgbClr val="fef8f5"/>
                        </a:gs>
                        <a:gs pos="100000">
                          <a:srgbClr val="f5c4a5"/>
                        </a:gs>
                      </a:gsLst>
                      <a:lin ang="5400000"/>
                    </a:gradFill>
                  </a:tcPr>
                </a:tc>
              </a:tr>
            </a:tbl>
          </a:graphicData>
        </a:graphic>
      </p:graphicFrame>
      <p:sp>
        <p:nvSpPr>
          <p:cNvPr id="334" name="Dreptunghi: colț îndoit 8"/>
          <p:cNvSpPr/>
          <p:nvPr/>
        </p:nvSpPr>
        <p:spPr>
          <a:xfrm>
            <a:off x="375840" y="3414240"/>
            <a:ext cx="2772360" cy="2806200"/>
          </a:xfrm>
          <a:prstGeom prst="foldedCorner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e87d37"/>
              </a:gs>
            </a:gsLst>
            <a:path path="circle">
              <a:fillToRect l="50000" t="0" r="50000" b="100000"/>
            </a:path>
          </a:gradFill>
          <a:ln cap="rnd">
            <a:solidFill>
              <a:srgbClr val="03304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US" sz="3200" spc="-1" strike="noStrike">
                <a:solidFill>
                  <a:srgbClr val="000000"/>
                </a:solidFill>
                <a:latin typeface="Century Gothic"/>
              </a:rPr>
              <a:t>2023-2027</a:t>
            </a:r>
            <a:endParaRPr b="0" lang="ro-RO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US" sz="3200" spc="-1" strike="noStrike">
                <a:solidFill>
                  <a:srgbClr val="c00000"/>
                </a:solidFill>
                <a:latin typeface="Century Gothic"/>
              </a:rPr>
              <a:t>903,8 milioane euro </a:t>
            </a:r>
            <a:endParaRPr b="0" lang="ro-RO" sz="3200" spc="-1" strike="noStrike">
              <a:latin typeface="Arial"/>
            </a:endParaRPr>
          </a:p>
        </p:txBody>
      </p:sp>
      <p:sp>
        <p:nvSpPr>
          <p:cNvPr id="335" name="Săgeată: dreapta vărgată 9"/>
          <p:cNvSpPr/>
          <p:nvPr/>
        </p:nvSpPr>
        <p:spPr>
          <a:xfrm>
            <a:off x="2859840" y="3604680"/>
            <a:ext cx="700920" cy="2643480"/>
          </a:xfrm>
          <a:prstGeom prst="stripedRightArrow">
            <a:avLst>
              <a:gd name="adj1" fmla="val 50000"/>
              <a:gd name="adj2" fmla="val 50000"/>
            </a:avLst>
          </a:prstGeom>
          <a:solidFill>
            <a:srgbClr val="052f61"/>
          </a:solidFill>
          <a:ln cap="rnd">
            <a:solidFill>
              <a:srgbClr val="03304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3E50ED7A-4BF6-414D-B225-059A05F61ED8}" type="slidenum">
              <a:t>39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1267</TotalTime>
  <Application>LibreOffice/7.3.2.2$Windows_X86_64 LibreOffice_project/49f2b1bff42cfccbd8f788c8dc32c1c309559be0</Application>
  <AppVersion>15.0000</AppVersion>
  <Words>2486</Words>
  <Paragraphs>524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2022-10-20T12:39:18Z</dcterms:created>
  <dc:creator>Florin Bogdan</dc:creator>
  <dc:description/>
  <dc:language>ro-RO</dc:language>
  <cp:lastModifiedBy>Mia Toma</cp:lastModifiedBy>
  <cp:lastPrinted>2022-12-07T12:18:33Z</cp:lastPrinted>
  <dcterms:modified xsi:type="dcterms:W3CDTF">2022-12-08T11:48:53Z</dcterms:modified>
  <cp:revision>116</cp:revision>
  <dc:subject/>
  <dc:title>Prezentare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Widescreen</vt:lpwstr>
  </property>
  <property fmtid="{D5CDD505-2E9C-101B-9397-08002B2CF9AE}" pid="3" name="Slides">
    <vt:i4>39</vt:i4>
  </property>
</Properties>
</file>